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63" r:id="rId3"/>
    <p:sldId id="262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D94"/>
    <a:srgbClr val="40A99F"/>
    <a:srgbClr val="DE9E1B"/>
    <a:srgbClr val="D4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595"/>
  </p:normalViewPr>
  <p:slideViewPr>
    <p:cSldViewPr snapToGrid="0">
      <p:cViewPr varScale="1">
        <p:scale>
          <a:sx n="89" d="100"/>
          <a:sy n="89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BC9A-B302-0E40-8E02-49F333EDC9CE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D4B1-8FDF-1F4C-A047-D2D8873F45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slide, play inviter/invitee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AD4B1-8FDF-1F4C-A047-D2D8873F45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9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61C0-921C-499B-9ED4-A34B8CE31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571EB-C01C-4EA2-BC7D-8EE66587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CC9E-F190-4090-B9E3-9C61C75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87C3-AE51-40D3-BE37-1866281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7F4E-7DFA-498E-9C36-4A7F3C0F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1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014C-579F-40C8-B6DE-C53D51EB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52481-6D33-4DDD-86CC-1F829477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1BA3-6069-4711-8E9D-F01B9AE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FCBB-4611-4166-8B53-2F1DA592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E3162-D0C7-4432-9325-D5B0FEA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2342F-30BC-4BCD-B3B2-8D5BC71C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24C5-1DD8-4CAB-8AD7-72201D44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6F018-F8FB-4577-8A4C-911D03E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CECA0-ED50-41DE-90A8-C287CCA1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C1C0-B6DF-4EBC-A088-42E2DFBE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7F6C-1A13-4288-A6FC-7C63BCFD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8EF3-BCC9-4397-BAAD-3C003AA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4B9F-4CDA-4C2D-B184-F8C48BD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C508-ABEC-4342-824D-8C3B003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8FD7-F1D7-48D6-B0B7-50D9BEC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8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F272-22CC-4391-840A-5FE8A00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62F4F-E66D-4C7A-A8BD-4A3B7F9D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D2C3-1FC9-49F5-9032-6421598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FDF8C-B937-4CCF-99AA-FE405F1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8138-5B71-4F5C-A4F3-19412AC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7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65C9-31FD-4E61-96AC-7AE996F4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076F-988E-4060-97F8-223CC87F5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2A52-462C-4028-990C-CA479E3E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FEF47-6E7E-4368-BE70-7846E732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5F175-2863-4F67-A310-FFFB8A8D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C3735-0DE9-4D30-8B22-49A8D18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94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2BA8-E18A-458A-AA35-214BF57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05173-D00D-4FC9-8886-196C5327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9DC59-07F8-45A1-A832-6BFF8B2A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3F614-2888-4BB8-B3A8-921AC0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9FD13-211E-4B47-81B6-C2898CEA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81BA8-90BC-4921-B535-AFD4232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CD09A-0BD4-48D4-BD61-9B239DE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4EAAB-8D1B-4C2B-8C3F-A82BD6B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08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7777-955E-4500-AD8F-5DCBA65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F6EBA-3CE3-42C4-A95F-9864CAA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7E77F-0F2C-4416-905F-716A64C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6AB72-09A7-46E4-B260-5A62E83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8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CC18B-9705-4C11-A637-44B54252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A9525-9E13-49B2-908E-F929992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294D5-82E9-4B7A-8381-23E5645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78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89C3-FFB4-4DD3-A069-967CD39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AA49-7A9B-484B-94AF-C635FC8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8016B-4694-44F5-ACBC-230D99C8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59BCB-7C70-4BA5-9040-4C80C27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A80C-42CA-4F56-82AD-AA49E56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BB01E-6356-4772-AF35-A8F06F3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20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9ADF-5FCC-40D4-A099-E8B6333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A9B37-86D2-49EC-85D7-F445B770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C1D4F-1729-4630-BCCB-EC0F151F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03C1B-1EE3-4312-8B12-344D75C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C1BEE-A5D5-441A-9715-8D6163B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7281F-706B-4F65-8CEC-CD7D166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36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B3163-F477-4C3D-A8FA-6D8E477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8A052-D73B-4BD3-B991-07B65843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E28D-C0A0-4D37-A835-B5D4FDE0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FF0-CB36-48B9-8EDF-E992F73D3BA1}" type="datetimeFigureOut">
              <a:rPr lang="en-MY" smtClean="0"/>
              <a:t>20/2/2020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F9FD-0C16-4092-B581-9BFEB71E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FFEAF-B43E-4126-BF09-2E035577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4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D548EC-4799-784D-BF50-57B624000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23" y="526552"/>
            <a:ext cx="3874136" cy="580489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7CEB99-C4A3-4EEE-AEC8-F174D8CF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982" y="3281839"/>
            <a:ext cx="7726667" cy="1655762"/>
          </a:xfrm>
        </p:spPr>
        <p:txBody>
          <a:bodyPr>
            <a:normAutofit/>
          </a:bodyPr>
          <a:lstStyle/>
          <a:p>
            <a:pPr algn="l" defTabSz="685800">
              <a:lnSpc>
                <a:spcPct val="100000"/>
              </a:lnSpc>
              <a:defRPr sz="32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lang="en-US" sz="4000" dirty="0">
                <a:solidFill>
                  <a:schemeClr val="bg1"/>
                </a:solidFill>
                <a:latin typeface="ITC Avant Garde Std Md" panose="02000607030000020004" pitchFamily="50" charset="0"/>
              </a:rPr>
              <a:t>Wie laden </a:t>
            </a:r>
            <a:r>
              <a:rPr lang="en-US" sz="4000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wir</a:t>
            </a:r>
            <a:r>
              <a:rPr lang="en-US" sz="4000" dirty="0">
                <a:solidFill>
                  <a:schemeClr val="bg1"/>
                </a:solidFill>
                <a:latin typeface="ITC Avant Garde Std Md" panose="02000607030000020004" pitchFamily="50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ITC Avant Garde Std Md" panose="02000607030000020004" pitchFamily="50" charset="0"/>
              </a:rPr>
              <a:t>ein</a:t>
            </a:r>
            <a:r>
              <a:rPr lang="en-US" sz="4000" dirty="0">
                <a:solidFill>
                  <a:schemeClr val="bg1"/>
                </a:solidFill>
                <a:latin typeface="ITC Avant Garde Std Md" panose="02000607030000020004" pitchFamily="50" charset="0"/>
              </a:rPr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B23B0F-60DB-4630-8205-4C9B252AC8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BA20AB-89BD-4887-882C-F91BE95D07B4}"/>
              </a:ext>
            </a:extLst>
          </p:cNvPr>
          <p:cNvSpPr/>
          <p:nvPr/>
        </p:nvSpPr>
        <p:spPr>
          <a:xfrm>
            <a:off x="-10633" y="0"/>
            <a:ext cx="10334846" cy="6858000"/>
          </a:xfrm>
          <a:prstGeom prst="rect">
            <a:avLst/>
          </a:prstGeom>
          <a:solidFill>
            <a:srgbClr val="4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8D892-6477-45EC-AEFF-A8D52ADC6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15" y="211531"/>
            <a:ext cx="3861405" cy="57921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C4C9D4F-EC28-4036-8AEC-7F7F2A6BD9FE}"/>
              </a:ext>
            </a:extLst>
          </p:cNvPr>
          <p:cNvSpPr txBox="1">
            <a:spLocks/>
          </p:cNvSpPr>
          <p:nvPr/>
        </p:nvSpPr>
        <p:spPr>
          <a:xfrm>
            <a:off x="4644718" y="882504"/>
            <a:ext cx="5823369" cy="5015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  <a:latin typeface="ITC Avant Garde Std Md"/>
              </a:rPr>
              <a:t>Die Kraft </a:t>
            </a:r>
            <a:r>
              <a:rPr lang="en-GB" sz="3000" b="1" dirty="0" err="1">
                <a:solidFill>
                  <a:schemeClr val="bg1"/>
                </a:solidFill>
                <a:latin typeface="ITC Avant Garde Std Md"/>
              </a:rPr>
              <a:t>einer</a:t>
            </a:r>
            <a:r>
              <a:rPr lang="en-GB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GB" sz="3000" b="1" dirty="0" err="1">
                <a:solidFill>
                  <a:schemeClr val="bg1"/>
                </a:solidFill>
                <a:latin typeface="ITC Avant Garde Std Md"/>
              </a:rPr>
              <a:t>Einladung</a:t>
            </a:r>
            <a:endParaRPr lang="en-US" sz="4000" b="1" dirty="0">
              <a:solidFill>
                <a:schemeClr val="bg1"/>
              </a:solidFill>
              <a:latin typeface="ITC Avant Garde Std Md" panose="02000607030000020004" pitchFamily="50" charset="0"/>
            </a:endParaRPr>
          </a:p>
          <a:p>
            <a:pPr>
              <a:lnSpc>
                <a:spcPct val="150000"/>
              </a:lnSpc>
            </a:pP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Die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Mehrheit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der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Gäste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bei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Alphalive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kamen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weil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sie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persönlich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von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jemandem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eingeladen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wurden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, den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sie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ITC Avant Garde Std Bk" panose="02000503030000020004" pitchFamily="50" charset="0"/>
              </a:rPr>
              <a:t>kennen</a:t>
            </a:r>
            <a:r>
              <a:rPr lang="en-US" sz="23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903D8-5606-4FE9-9A00-5D65B5F65F49}"/>
              </a:ext>
            </a:extLst>
          </p:cNvPr>
          <p:cNvSpPr txBox="1"/>
          <p:nvPr/>
        </p:nvSpPr>
        <p:spPr>
          <a:xfrm>
            <a:off x="4905035" y="6054866"/>
            <a:ext cx="39108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ITC Avant Garde Std Bk" panose="02000503030000020004" pitchFamily="50" charset="0"/>
              </a:rPr>
              <a:t>Quelle: Alpha Global Study, Barna Group. 2018</a:t>
            </a:r>
            <a:endParaRPr kumimoji="0" lang="en-US" sz="15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TC Avant Garde Std Bk" panose="02000503030000020004" pitchFamily="50" charset="0"/>
              <a:sym typeface="Helvetica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262906-EF43-4E14-AAE2-552181A0CE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7C3259-1E9B-433F-AB98-6B3A322F0AD6}"/>
              </a:ext>
            </a:extLst>
          </p:cNvPr>
          <p:cNvSpPr txBox="1">
            <a:spLocks/>
          </p:cNvSpPr>
          <p:nvPr/>
        </p:nvSpPr>
        <p:spPr>
          <a:xfrm>
            <a:off x="2303720" y="921220"/>
            <a:ext cx="6761228" cy="501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Nimm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dir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vor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, </a:t>
            </a:r>
          </a:p>
          <a:p>
            <a:pPr algn="ctr"/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eine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von den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drei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Personen</a:t>
            </a:r>
            <a:endParaRPr lang="en-US" sz="3000" b="1" dirty="0">
              <a:solidFill>
                <a:schemeClr val="bg1"/>
              </a:solidFill>
              <a:latin typeface="ITC Avant Garde Std Md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auf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deiner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Liste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ITC Avant Garde Std Md"/>
              </a:rPr>
              <a:t>einzuladen</a:t>
            </a:r>
            <a:r>
              <a:rPr lang="en-US" sz="3000" b="1" dirty="0">
                <a:solidFill>
                  <a:schemeClr val="bg1"/>
                </a:solidFill>
                <a:latin typeface="ITC Avant Garde Std Md"/>
              </a:rPr>
              <a:t>.</a:t>
            </a:r>
            <a:endParaRPr lang="en-MY" sz="2500" b="1" dirty="0">
              <a:solidFill>
                <a:schemeClr val="bg1"/>
              </a:solidFill>
              <a:latin typeface="ITC Avant Garde Std M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DA0B61-21A9-4126-8852-D993EED2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CA82-2F47-4F5A-B785-8C90F2DE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56" y="1421521"/>
            <a:ext cx="6740562" cy="1494935"/>
          </a:xfrm>
        </p:spPr>
        <p:txBody>
          <a:bodyPr anchor="t">
            <a:normAutofit/>
          </a:bodyPr>
          <a:lstStyle/>
          <a:p>
            <a:r>
              <a:rPr lang="en-US" sz="2800" b="1" dirty="0" err="1">
                <a:solidFill>
                  <a:srgbClr val="40A99F"/>
                </a:solidFill>
                <a:latin typeface="ITC Avant Garde Std Md"/>
              </a:rPr>
              <a:t>Wie</a:t>
            </a:r>
            <a:r>
              <a:rPr lang="en-US" sz="2800" b="1" dirty="0">
                <a:solidFill>
                  <a:srgbClr val="40A99F"/>
                </a:solidFill>
                <a:latin typeface="ITC Avant Garde Std Md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ITC Avant Garde Std Md"/>
              </a:rPr>
              <a:t>eingeladen</a:t>
            </a:r>
            <a:r>
              <a:rPr lang="en-US" sz="2800" b="1" dirty="0">
                <a:solidFill>
                  <a:srgbClr val="40A99F"/>
                </a:solidFill>
                <a:latin typeface="ITC Avant Garde Std Md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ITC Avant Garde Std Md"/>
              </a:rPr>
              <a:t>werden</a:t>
            </a:r>
            <a:r>
              <a:rPr lang="en-US" sz="2800" b="1" dirty="0">
                <a:solidFill>
                  <a:srgbClr val="40A99F"/>
                </a:solidFill>
                <a:latin typeface="ITC Avant Garde Std Md"/>
              </a:rPr>
              <a:t> </a:t>
            </a:r>
            <a:r>
              <a:rPr lang="en-US" sz="2800" b="1" dirty="0" err="1">
                <a:solidFill>
                  <a:srgbClr val="40A99F"/>
                </a:solidFill>
                <a:latin typeface="ITC Avant Garde Std Md"/>
              </a:rPr>
              <a:t>kann</a:t>
            </a:r>
            <a:r>
              <a:rPr lang="en-US" sz="2800" b="1" dirty="0">
                <a:solidFill>
                  <a:srgbClr val="40A99F"/>
                </a:solidFill>
                <a:latin typeface="ITC Avant Garde Std Md"/>
              </a:rPr>
              <a:t>:</a:t>
            </a:r>
            <a:br>
              <a:rPr lang="en-US" sz="2500" b="1" dirty="0">
                <a:latin typeface="ITC Avant Garde Std Md" panose="02000607030000020004" pitchFamily="50" charset="0"/>
              </a:rPr>
            </a:br>
            <a:br>
              <a:rPr lang="en-US" sz="2500" b="1" dirty="0">
                <a:latin typeface="ITC Avant Garde Std Md" panose="02000607030000020004" pitchFamily="50" charset="0"/>
              </a:rPr>
            </a:br>
            <a:endParaRPr lang="en-MY" sz="2000" dirty="0">
              <a:solidFill>
                <a:srgbClr val="40A99F"/>
              </a:solidFill>
              <a:latin typeface="ITC Avant Garde Std Bk" panose="02000503030000020004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88C001-8D5A-4DCA-A8CA-B946914F2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b="22774"/>
          <a:stretch/>
        </p:blipFill>
        <p:spPr>
          <a:xfrm>
            <a:off x="-1" y="1446027"/>
            <a:ext cx="3843609" cy="494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2C1062-653E-5C47-ABA2-FD925FAB46EC}"/>
              </a:ext>
            </a:extLst>
          </p:cNvPr>
          <p:cNvSpPr txBox="1">
            <a:spLocks/>
          </p:cNvSpPr>
          <p:nvPr/>
        </p:nvSpPr>
        <p:spPr>
          <a:xfrm>
            <a:off x="5327956" y="2164841"/>
            <a:ext cx="6740562" cy="2284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Über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die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persönliche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Einladung</a:t>
            </a:r>
            <a:endParaRPr lang="en-MY" sz="2000" dirty="0">
              <a:solidFill>
                <a:srgbClr val="40A99F"/>
              </a:solidFill>
              <a:latin typeface="ITC Avant Garde Std Bk" panose="02000503030000020004" pitchFamily="50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Über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soziale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Netzwerke</a:t>
            </a:r>
            <a:endParaRPr lang="en-US" sz="2000" dirty="0">
              <a:solidFill>
                <a:srgbClr val="40A99F"/>
              </a:solidFill>
              <a:latin typeface="ITC Avant Garde Std Bk" panose="02000503030000020004" pitchFamily="50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Mit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einem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Einladeflyer</a:t>
            </a:r>
            <a:endParaRPr lang="en-US" sz="2000" dirty="0">
              <a:solidFill>
                <a:srgbClr val="40A99F"/>
              </a:solidFill>
              <a:latin typeface="ITC Avant Garde Std Bk" panose="02000503030000020004" pitchFamily="50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Durch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eine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</a:t>
            </a:r>
            <a:r>
              <a:rPr lang="en-US" sz="2000" dirty="0" err="1">
                <a:solidFill>
                  <a:srgbClr val="40A99F"/>
                </a:solidFill>
                <a:latin typeface="ITC Avant Garde Std Bk" panose="02000503030000020004" pitchFamily="50" charset="0"/>
              </a:rPr>
              <a:t>einfache</a:t>
            </a:r>
            <a:r>
              <a:rPr lang="en-US" sz="2000" dirty="0">
                <a:solidFill>
                  <a:srgbClr val="40A99F"/>
                </a:solidFill>
                <a:latin typeface="ITC Avant Garde Std Bk" panose="02000503030000020004" pitchFamily="50" charset="0"/>
              </a:rPr>
              <a:t> SMS/WhatsApp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9F605F-0F2E-42ED-94B9-6A2456608D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9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D5E-7631-4783-B2E8-DAF268B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6" y="1101566"/>
            <a:ext cx="5052369" cy="120475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ITC Avant Garde Std Md"/>
              </a:rPr>
              <a:t>Details:</a:t>
            </a:r>
            <a:br>
              <a:rPr lang="en-US" dirty="0"/>
            </a:br>
            <a:endParaRPr lang="en-MY" sz="2000" dirty="0">
              <a:latin typeface="ITC Avant Garde Std Bk" panose="0200050303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D64E3-AAB5-4646-A907-9ABB62FC81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B70C98-84C6-104F-86A9-00EF1150DC63}"/>
              </a:ext>
            </a:extLst>
          </p:cNvPr>
          <p:cNvSpPr txBox="1">
            <a:spLocks/>
          </p:cNvSpPr>
          <p:nvPr/>
        </p:nvSpPr>
        <p:spPr>
          <a:xfrm>
            <a:off x="521815" y="2860567"/>
            <a:ext cx="5200891" cy="1624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ITC Avant Garde Std Bk" panose="02000503030000020004" pitchFamily="50" charset="0"/>
              </a:rPr>
              <a:t>-  </a:t>
            </a:r>
            <a:r>
              <a:rPr lang="en-US" sz="2000" dirty="0" err="1">
                <a:latin typeface="ITC Avant Garde Std Bk" panose="02000503030000020004" pitchFamily="50" charset="0"/>
              </a:rPr>
              <a:t>Wann</a:t>
            </a:r>
            <a:r>
              <a:rPr lang="en-US" sz="2000" dirty="0">
                <a:latin typeface="ITC Avant Garde Std Bk" panose="02000503030000020004" pitchFamily="50" charset="0"/>
              </a:rPr>
              <a:t>: </a:t>
            </a:r>
            <a:r>
              <a:rPr lang="en-US" sz="2000" dirty="0" err="1">
                <a:latin typeface="ITC Avant Garde Std Bk" panose="02000503030000020004" pitchFamily="50" charset="0"/>
              </a:rPr>
              <a:t>Mittwochs</a:t>
            </a:r>
            <a:r>
              <a:rPr lang="en-US" sz="2000" dirty="0">
                <a:latin typeface="ITC Avant Garde Std Bk" panose="02000503030000020004" pitchFamily="50" charset="0"/>
              </a:rPr>
              <a:t> um 19:30 </a:t>
            </a:r>
            <a:r>
              <a:rPr lang="en-US" sz="2000" dirty="0" err="1">
                <a:latin typeface="ITC Avant Garde Std Bk" panose="02000503030000020004" pitchFamily="50" charset="0"/>
              </a:rPr>
              <a:t>vom</a:t>
            </a:r>
            <a:r>
              <a:rPr lang="en-US" sz="2000" dirty="0">
                <a:latin typeface="ITC Avant Garde Std Bk" panose="02000503030000020004" pitchFamily="50" charset="0"/>
              </a:rPr>
              <a:t> 26.9. – 8.12.</a:t>
            </a:r>
            <a:br>
              <a:rPr lang="en-US" sz="2000" dirty="0">
                <a:latin typeface="ITC Avant Garde Std Bk" panose="02000503030000020004" pitchFamily="50" charset="0"/>
              </a:rPr>
            </a:br>
            <a:r>
              <a:rPr lang="en-US" sz="2000" dirty="0">
                <a:latin typeface="ITC Avant Garde Std Bk" panose="02000503030000020004" pitchFamily="50" charset="0"/>
              </a:rPr>
              <a:t>-  Wo: _________ Gemeinde/</a:t>
            </a:r>
            <a:r>
              <a:rPr lang="en-US" sz="2000" dirty="0" err="1">
                <a:latin typeface="ITC Avant Garde Std Bk" panose="02000503030000020004" pitchFamily="50" charset="0"/>
              </a:rPr>
              <a:t>Kirche</a:t>
            </a:r>
            <a:r>
              <a:rPr lang="en-US" sz="2000" dirty="0">
                <a:latin typeface="ITC Avant Garde Std Bk" panose="02000503030000020004" pitchFamily="50" charset="0"/>
              </a:rPr>
              <a:t>/…</a:t>
            </a:r>
            <a:endParaRPr lang="en-MY" sz="2000" dirty="0">
              <a:latin typeface="ITC Avant Garde Std Bk" panose="02000503030000020004" pitchFamily="50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7BCC2F2-9D01-4FBB-9231-3F486882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404" y="5343753"/>
            <a:ext cx="1134870" cy="1044767"/>
          </a:xfrm>
          <a:prstGeom prst="rect">
            <a:avLst/>
          </a:prstGeom>
        </p:spPr>
      </p:pic>
      <p:pic>
        <p:nvPicPr>
          <p:cNvPr id="4" name="Grafik 3" descr="Ein Bild, das Person, drinnen, Mann, stehend enthält.&#10;&#10;Automatisch generierte Beschreibung">
            <a:extLst>
              <a:ext uri="{FF2B5EF4-FFF2-40B4-BE49-F238E27FC236}">
                <a16:creationId xmlns:a16="http://schemas.microsoft.com/office/drawing/2014/main" id="{7414A549-E81E-4A65-BD02-5EE39E849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1" b="8895"/>
          <a:stretch/>
        </p:blipFill>
        <p:spPr>
          <a:xfrm>
            <a:off x="6718869" y="1323190"/>
            <a:ext cx="4576970" cy="37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16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ITC Avant Garde Std Bk</vt:lpstr>
      <vt:lpstr>ITC Avant Garde Std Md</vt:lpstr>
      <vt:lpstr>Office Theme</vt:lpstr>
      <vt:lpstr>PowerPoint-Präsentation</vt:lpstr>
      <vt:lpstr>PowerPoint-Präsentation</vt:lpstr>
      <vt:lpstr>PowerPoint-Präsentation</vt:lpstr>
      <vt:lpstr>Wie eingeladen werden kann:  </vt:lpstr>
      <vt:lpstr>Details: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Keshin</dc:creator>
  <cp:lastModifiedBy>Florina Haxhimurati</cp:lastModifiedBy>
  <cp:revision>70</cp:revision>
  <dcterms:created xsi:type="dcterms:W3CDTF">2019-06-24T03:44:22Z</dcterms:created>
  <dcterms:modified xsi:type="dcterms:W3CDTF">2020-02-20T08:17:26Z</dcterms:modified>
</cp:coreProperties>
</file>