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Helvetica Neue" panose="020B0604020202020204" charset="0"/>
      <p:regular r:id="rId19"/>
      <p:bold r:id="rId20"/>
      <p:italic r:id="rId21"/>
      <p:boldItalic r:id="rId22"/>
    </p:embeddedFont>
    <p:embeddedFont>
      <p:font typeface="Helvetica Neue Light" panose="020B0604020202020204" charset="0"/>
      <p:regular r:id="rId23"/>
      <p:bold r:id="rId24"/>
      <p:italic r:id="rId25"/>
      <p:boldItalic r:id="rId26"/>
    </p:embeddedFont>
    <p:embeddedFont>
      <p:font typeface="Questrial"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WMJj2PklxWd8Bf0hBQgbynLzY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25" autoAdjust="0"/>
    <p:restoredTop sz="63675" autoAdjust="0"/>
  </p:normalViewPr>
  <p:slideViewPr>
    <p:cSldViewPr snapToGrid="0">
      <p:cViewPr varScale="1">
        <p:scale>
          <a:sx n="43" d="100"/>
          <a:sy n="43" d="100"/>
        </p:scale>
        <p:origin x="48" y="2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1pPr>
            <a:lvl2pPr marL="914400" marR="0" lvl="1"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2pPr>
            <a:lvl3pPr marL="1371600" marR="0" lvl="2"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3pPr>
            <a:lvl4pPr marL="1828800" marR="0" lvl="3"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4pPr>
            <a:lvl5pPr marL="2286000" marR="0" lvl="4"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6pPr>
            <a:lvl7pPr marL="3200400" marR="0" lvl="6"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7pPr>
            <a:lvl8pPr marL="3657600" marR="0" lvl="7"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8pPr>
            <a:lvl9pPr marL="4114800" marR="0" lvl="8"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Stell dich und den Zweck deiner Präsentation kurz vor.</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Stelle dich selbst vor.</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Betet gemeinsam.</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Alphalive dient der Kirche und unterstützt sie in ihrem Auftrag, Menschen zu helfen, eine Beziehung zu Jesus zu finden. </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uns gefragt, wie wir helfen können, mehr Christen zu ermutigen und auszustatten, ihren Glauben mit den Menschen um sie herum zu teilen.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wissen, dass es oft nicht leicht ist, ein Gespräch über Leben, den Glauben und Gott zu initiieren – bei Alphalive möchten wir diesen Prozess einfacher machen.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uns überlegt, wie es wohl wäre, wenn jeder in unserer Kirchengemeinde eine Person zu einem Gespräch über Jesus einlädt. Wir wissen, dass das eine </a:t>
            </a:r>
            <a:r>
              <a:rPr lang="de-AT" sz="1200" dirty="0" err="1">
                <a:solidFill>
                  <a:schemeClr val="dk1"/>
                </a:solidFill>
                <a:latin typeface="Arial"/>
                <a:ea typeface="Arial"/>
                <a:cs typeface="Arial"/>
                <a:sym typeface="Arial"/>
              </a:rPr>
              <a:t>grosse</a:t>
            </a:r>
            <a:r>
              <a:rPr lang="de-AT" sz="1200" dirty="0">
                <a:solidFill>
                  <a:schemeClr val="dk1"/>
                </a:solidFill>
                <a:latin typeface="Arial"/>
                <a:ea typeface="Arial"/>
                <a:cs typeface="Arial"/>
                <a:sym typeface="Arial"/>
              </a:rPr>
              <a:t> Wirkung haben würde.</a:t>
            </a:r>
            <a:endParaRPr dirty="0"/>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Stell dir vor, wie es wäre, wenn jeder Christ in den Gemeinden und Kirchen, in denen Alphalive angeboten wird, jemanden zu Alphalive einladen würde. Wenn sie eine Person, die sie kennen, mit der sie ihr Leben schon teilen, dadurch einladen, eine Beziehung mit Jesus zu entdecken.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 würde einen großen Schritt nach vorne bewirken, die gute Botschaft weiterzugeben. Und trotzdem ist es realistisch machbar für jeden Christen.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konzentrieren uns auf dieses machbare Ziel.</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Herausforderung ist, dass sich viele Christen nicht sicher genug fühlen, um mit ihren Freunden über das Evangelium zu sprechen. – Unser Wunsch ist, euch mit den Materialien und Werkzeugen auszustatten, dass eure Kirchengemeinde sich wieder begeistert aufmacht, um ihre Freunde zu Gesprächen über Jesus einzuladen und die Freude für Evangelisation wieder (neu) zu entdecken!</a:t>
            </a:r>
            <a:endParaRPr dirty="0"/>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Neues Material, um die Gemeindemitglieder zum Einladen auszustatten und die Kirchen zu schulen, Alphalive auf eine gute Art durchzuführen.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neues Material entworfen, um es den Gemeindemitgliedern leichter zu machen, Menschen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Auch gibt es neues Material für die Gemeinde, um Leiter und Helfer für einen guten Alphalive auszurüsten.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Wenn 10 % der Gemeinde aktiv bei Alphalive involviert sind, z.B. beim Kochen, Leiten, Auf- und Abbau, etc. – können die anderen 90% sich voll und ganz </a:t>
            </a:r>
            <a:r>
              <a:rPr lang="de-AT" sz="1200" dirty="0" err="1">
                <a:solidFill>
                  <a:schemeClr val="dk1"/>
                </a:solidFill>
                <a:latin typeface="Arial"/>
                <a:ea typeface="Arial"/>
                <a:cs typeface="Arial"/>
                <a:sym typeface="Arial"/>
              </a:rPr>
              <a:t>auf´s</a:t>
            </a:r>
            <a:r>
              <a:rPr lang="de-AT" sz="1200" dirty="0">
                <a:solidFill>
                  <a:schemeClr val="dk1"/>
                </a:solidFill>
                <a:latin typeface="Arial"/>
                <a:ea typeface="Arial"/>
                <a:cs typeface="Arial"/>
                <a:sym typeface="Arial"/>
              </a:rPr>
              <a:t> Einladen ihrer Freunde, Familie, etc. konzentrieren.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Das wird die Zahl der Gäste erhöhen.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Und genauso wichtig ist es, die Kirchengemeinde zu mobilisieren, in die Mission zur Evangelisation einzusteigen.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ganze Gemeindefamilie hat eine Aufgabe in der Evangelisation und kann Teil von Alphalive sein.</a:t>
            </a:r>
            <a:endParaRPr dirty="0"/>
          </a:p>
        </p:txBody>
      </p:sp>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neue Reihe von Videos, die ermutigen und die dir helfen, dein Team zu schulen.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Jedes Video wird sich auf ein anderes wichtiges Thema von Alphalive fokussieren, wie z.B. auf Gebet, wie man offene Gespräche leitet, die Wichtigkeit der Gastfreundschaft, etc.</a:t>
            </a:r>
            <a:endParaRPr dirty="0"/>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de-AT" sz="1200" i="1" dirty="0">
                <a:solidFill>
                  <a:schemeClr val="dk1"/>
                </a:solidFill>
                <a:latin typeface="Arial"/>
                <a:ea typeface="Arial"/>
                <a:cs typeface="Arial"/>
                <a:sym typeface="Arial"/>
              </a:rPr>
              <a:t>Stelle die neuen Materialien vor, die der ganzen Gemeinde helfen soll, Menschen zu Alphalive einzuladen.</a:t>
            </a:r>
            <a:endParaRPr sz="1200" i="1"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Für den Gottesdienst: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Gottesdienste vor dem Start von Alphalive sind eine super Möglichkeit, die Gemeinde zu ermutigen, ihre Familie und Freunde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entwickeln ein paar kurze Videos, die man in den Gottesdiensten vor dem Start von Alphalive in der Gemeinde zeigen kann.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wird verfügbar sein?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 „Wen lädst du ein?“-Video, das die Kraft der persönlichen Einladung hervorhebt.</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Präsentation mit Punkten, um mit der Gemeinde über Alphalive zu sprechen.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Reihe von Videos, mit kurzen Storys von Alphalive Gästen und denen, die sie zu Alphalive eingeladen haben.</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Für die Kleingruppe: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kurze Video-Serie für Gruppen der Gemeinde, die hilft, sich mit Evangelisation, Alphalive und einer Einladungskultur in der Gemeinde auseinander zu setzen.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beinhaltet die Serie?</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Drei kurze Videos, die in Hauskreisen/Kleingruppen/Small Groups gezeigt werden können.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 dreiwöchiger Plan für Hauskreise, um sich mit dem Thema Evangelisation und Alphalive auseinanderzusetzen und in der Gemeinde eine Willkommenskultur zu entwickeln.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Werbematerial:</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Verschiedene Druck- und Onlineressourcen werden für die Einladung zu deinem Alphalive zur Verfügung stehen.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wird verfügbar sein?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CH" sz="1600" b="0" i="0" u="none" strike="noStrike" cap="none" dirty="0">
                <a:solidFill>
                  <a:srgbClr val="000000"/>
                </a:solidFill>
                <a:effectLst/>
                <a:latin typeface="Helvetica Neue"/>
                <a:ea typeface="Helvetica Neue"/>
                <a:cs typeface="Helvetica Neue"/>
                <a:sym typeface="Helvetica Neue"/>
              </a:rPr>
              <a:t>Digitales Einladungs-Material (für Website, Instagram, Facebook), um deinen Alphalive online zu bewerben und Kirchenmitglieder zum Einladen zu ermutigen</a:t>
            </a:r>
            <a:endParaRPr lang="de-CH" sz="1400" b="0" i="0" u="none" strike="noStrike" cap="none" dirty="0">
              <a:solidFill>
                <a:srgbClr val="000000"/>
              </a:solidFill>
              <a:effectLst/>
              <a:latin typeface="Helvetica Neue"/>
              <a:ea typeface="Helvetica Neue"/>
              <a:cs typeface="Helvetica Neue"/>
              <a:sym typeface="Helvetica Neue"/>
            </a:endParaRPr>
          </a:p>
          <a:p>
            <a:pPr marL="914400" lvl="1" indent="-298450" algn="l" rtl="0">
              <a:lnSpc>
                <a:spcPct val="115000"/>
              </a:lnSpc>
              <a:spcBef>
                <a:spcPts val="0"/>
              </a:spcBef>
              <a:spcAft>
                <a:spcPts val="0"/>
              </a:spcAft>
              <a:buClr>
                <a:schemeClr val="dk1"/>
              </a:buClr>
              <a:buSzPts val="1100"/>
              <a:buChar char="○"/>
            </a:pPr>
            <a:r>
              <a:rPr lang="de-CH" sz="1600" b="0" i="0" u="none" strike="noStrike" cap="none" dirty="0">
                <a:solidFill>
                  <a:srgbClr val="000000"/>
                </a:solidFill>
                <a:effectLst/>
                <a:latin typeface="Helvetica Neue"/>
                <a:ea typeface="Helvetica Neue"/>
                <a:cs typeface="Helvetica Neue"/>
                <a:sym typeface="Helvetica Neue"/>
              </a:rPr>
              <a:t>Kurze Videos, die über soziale Netzwerke geteilt werden können</a:t>
            </a:r>
            <a:endParaRPr lang="de-CH" sz="1400" b="0" i="0" u="none" strike="noStrike" cap="none" dirty="0">
              <a:solidFill>
                <a:srgbClr val="000000"/>
              </a:solidFill>
              <a:effectLst/>
              <a:latin typeface="Helvetica Neue"/>
              <a:ea typeface="Helvetica Neue"/>
              <a:cs typeface="Helvetica Neue"/>
              <a:sym typeface="Helvetica Neue"/>
            </a:endParaRPr>
          </a:p>
          <a:p>
            <a:pPr marL="914400" lvl="1" indent="-298450" algn="l" rtl="0">
              <a:lnSpc>
                <a:spcPct val="115000"/>
              </a:lnSpc>
              <a:spcBef>
                <a:spcPts val="0"/>
              </a:spcBef>
              <a:spcAft>
                <a:spcPts val="0"/>
              </a:spcAft>
              <a:buClr>
                <a:schemeClr val="dk1"/>
              </a:buClr>
              <a:buSzPts val="1100"/>
              <a:buChar char="○"/>
            </a:pPr>
            <a:r>
              <a:rPr lang="de-CH" sz="1600" b="0" i="0" u="none" strike="noStrike" cap="none" dirty="0">
                <a:solidFill>
                  <a:srgbClr val="000000"/>
                </a:solidFill>
                <a:effectLst/>
                <a:latin typeface="Helvetica Neue"/>
                <a:ea typeface="Helvetica Neue"/>
                <a:cs typeface="Helvetica Neue"/>
                <a:sym typeface="Helvetica Neue"/>
              </a:rPr>
              <a:t>Diverses Print-Werbematerial</a:t>
            </a:r>
            <a:endParaRPr lang="de-CH" sz="1400" b="0" i="0" u="none" strike="noStrike" cap="none" dirty="0">
              <a:solidFill>
                <a:srgbClr val="000000"/>
              </a:solidFill>
              <a:effectLst/>
              <a:latin typeface="Helvetica Neue"/>
              <a:ea typeface="Helvetica Neue"/>
              <a:cs typeface="Helvetica Neue"/>
              <a:sym typeface="Helvetica Neue"/>
            </a:endParaRPr>
          </a:p>
          <a:p>
            <a:pPr marL="914400" lvl="1" indent="-298450" algn="l" rtl="0">
              <a:lnSpc>
                <a:spcPct val="115000"/>
              </a:lnSpc>
              <a:spcBef>
                <a:spcPts val="0"/>
              </a:spcBef>
              <a:spcAft>
                <a:spcPts val="0"/>
              </a:spcAft>
              <a:buClr>
                <a:schemeClr val="dk1"/>
              </a:buClr>
              <a:buSzPts val="1100"/>
              <a:buChar char="○"/>
            </a:pPr>
            <a:r>
              <a:rPr lang="de-CH" sz="1600" b="0" i="0" u="none" strike="noStrike" cap="none" dirty="0">
                <a:solidFill>
                  <a:srgbClr val="000000"/>
                </a:solidFill>
                <a:effectLst/>
                <a:latin typeface="Helvetica Neue"/>
                <a:ea typeface="Helvetica Neue"/>
                <a:cs typeface="Helvetica Neue"/>
                <a:sym typeface="Helvetica Neue"/>
              </a:rPr>
              <a:t>Werbeposter und Roll-</a:t>
            </a:r>
            <a:r>
              <a:rPr lang="de-CH" sz="1600" b="0" i="0" u="none" strike="noStrike" cap="none" dirty="0" err="1">
                <a:solidFill>
                  <a:srgbClr val="000000"/>
                </a:solidFill>
                <a:effectLst/>
                <a:latin typeface="Helvetica Neue"/>
                <a:ea typeface="Helvetica Neue"/>
                <a:cs typeface="Helvetica Neue"/>
                <a:sym typeface="Helvetica Neue"/>
              </a:rPr>
              <a:t>Ups</a:t>
            </a:r>
            <a:endParaRPr lang="de-CH" sz="1400" b="0" i="0" u="none" strike="noStrike" cap="none" dirty="0">
              <a:solidFill>
                <a:srgbClr val="000000"/>
              </a:solidFill>
              <a:effectLst/>
              <a:latin typeface="Helvetica Neue"/>
              <a:ea typeface="Helvetica Neue"/>
              <a:cs typeface="Helvetica Neue"/>
              <a:sym typeface="Helvetica Neue"/>
            </a:endParaRPr>
          </a:p>
          <a:p>
            <a:pPr marL="914400" lvl="1" indent="-298450" algn="l" rtl="0">
              <a:lnSpc>
                <a:spcPct val="115000"/>
              </a:lnSpc>
              <a:spcBef>
                <a:spcPts val="0"/>
              </a:spcBef>
              <a:spcAft>
                <a:spcPts val="0"/>
              </a:spcAft>
              <a:buClr>
                <a:schemeClr val="dk1"/>
              </a:buClr>
              <a:buSzPts val="1100"/>
              <a:buChar char="○"/>
            </a:pPr>
            <a:r>
              <a:rPr lang="de-CH" sz="1600" b="0" i="0" u="none" strike="noStrike" cap="none" dirty="0">
                <a:solidFill>
                  <a:srgbClr val="000000"/>
                </a:solidFill>
                <a:effectLst/>
                <a:latin typeface="Helvetica Neue"/>
                <a:ea typeface="Helvetica Neue"/>
                <a:cs typeface="Helvetica Neue"/>
                <a:sym typeface="Helvetica Neue"/>
              </a:rPr>
              <a:t>Außenbanner für dein Kirchengebäude</a:t>
            </a:r>
            <a:endParaRPr lang="de-CH" sz="1400" b="0" i="0" u="none" strike="noStrike" cap="none" dirty="0">
              <a:solidFill>
                <a:srgbClr val="000000"/>
              </a:solidFill>
              <a:effectLst/>
              <a:latin typeface="Helvetica Neue"/>
              <a:ea typeface="Helvetica Neue"/>
              <a:cs typeface="Helvetica Neue"/>
              <a:sym typeface="Helvetica Neue"/>
            </a:endParaRPr>
          </a:p>
        </p:txBody>
      </p:sp>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Während das Alphalive-Team sich schon vorbereitet, ist es hilfreich, Alphalive schon in die Infos und Ansagen aufzunehmen und die Gemeinde zu ermutigen, darüber nachzudenken und zu beten, wen sie einladen können.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wäre, wenn die vier Sonntage vor dem Alphalive Start durch eine Kultur der Einladung geprägt wären?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Du kannst das neue Einlade-Video verwenden um deine Gemeinde für Alphalive zu motivieren.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Oder sogar die Themen der Predigten an das Thema Evangelisation anpassen – Alphalive funktioniert am besten, wenn die ganze Gemeinde involviert ist.</a:t>
            </a:r>
            <a:endParaRPr dirty="0"/>
          </a:p>
        </p:txBody>
      </p:sp>
      <p:sp>
        <p:nvSpPr>
          <p:cNvPr id="233" name="Google Shape;23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Unsere neue dreiteilige Video-Serie für Kleingruppen hilft, Menschen vor Alphalive für das Einladen zu motivieren und für das Gebet zu ermutigen.</a:t>
            </a:r>
            <a:endParaRPr dirty="0"/>
          </a:p>
        </p:txBody>
      </p:sp>
      <p:sp>
        <p:nvSpPr>
          <p:cNvPr id="258" name="Google Shape;2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dirty="0">
                <a:solidFill>
                  <a:schemeClr val="dk1"/>
                </a:solidFill>
                <a:latin typeface="Arial"/>
                <a:ea typeface="Arial"/>
                <a:cs typeface="Arial"/>
                <a:sym typeface="Arial"/>
              </a:rPr>
              <a:t>Es gibt verschiedene Möglichkeiten mitzumachen: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Plane &amp; Starte: Alphalive ist gratis! Beginne zu planen und dir ein Team zu suchen. Wenn du irgendwelche Fragen hast, melde dich bei uns. Wir freuen uns, dir zu helfen!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Einladen: Beginne eine Willkommenskultur aufzubauen und zu prägen. Es liegt nicht nur am Alphalive Team, sondern die ganze Gemeinde kann involviert werden und mithelfen, Familie und Freunde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Trainieren: Bereite dein Team und deine Gemeinde von Anfang an gut auf Alphalive vor. Wir stellen Trainingsmaterial für die ganze Gemeinde zur Verfügung und ihr habt Zugang zu praktischen Tipps, den Videos, Inputs, gratis Downloads über die </a:t>
            </a:r>
            <a:r>
              <a:rPr lang="de-AT" sz="1200" dirty="0" err="1">
                <a:solidFill>
                  <a:schemeClr val="dk1"/>
                </a:solidFill>
                <a:latin typeface="Arial"/>
                <a:ea typeface="Arial"/>
                <a:cs typeface="Arial"/>
                <a:sym typeface="Arial"/>
              </a:rPr>
              <a:t>MyAlphalive</a:t>
            </a:r>
            <a:r>
              <a:rPr lang="de-AT" sz="1200" dirty="0">
                <a:solidFill>
                  <a:schemeClr val="dk1"/>
                </a:solidFill>
                <a:latin typeface="Arial"/>
                <a:ea typeface="Arial"/>
                <a:cs typeface="Arial"/>
                <a:sym typeface="Arial"/>
              </a:rPr>
              <a:t>-Plattform.</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Beten: Es ist nie zu früh, um mit Gebet zu starten. Bete für die Menschen, die du einladen möchtest und für die zukünftigen Gäste.</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de-AT" sz="1200" dirty="0">
                <a:solidFill>
                  <a:schemeClr val="dk1"/>
                </a:solidFill>
                <a:latin typeface="Arial"/>
                <a:ea typeface="Arial"/>
                <a:cs typeface="Arial"/>
                <a:sym typeface="Arial"/>
              </a:rPr>
              <a:t>Noch Fragen?</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Lass uns gerne wissen, wenn du irgendwelche Fragen hast. Wir sind hier um zu helfen und dich in deinem Auftrag zu unterstützen, Leben durch das Evangelium zu verändern.</a:t>
            </a:r>
            <a:endParaRPr dirty="0"/>
          </a:p>
        </p:txBody>
      </p:sp>
      <p:sp>
        <p:nvSpPr>
          <p:cNvPr id="290" name="Google Shape;2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Gespräch über die Herausforderungen der Evangelisation.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Ich weiß, dass es schwierig sein kann, seine Gemeinde für Evangelisation zu begeistern.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Zeit für Gespräche mit den Gästen/Zuhörern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Mich würde interessieren, welchen Herausforderungen du begegnest, wenn du deine Gemeinde für Evangelisation begeistern willst?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i="1" dirty="0">
                <a:solidFill>
                  <a:schemeClr val="dk1"/>
                </a:solidFill>
                <a:latin typeface="Arial"/>
                <a:ea typeface="Arial"/>
                <a:cs typeface="Arial"/>
                <a:sym typeface="Arial"/>
              </a:rPr>
              <a:t>eine weitere Frage vorbereiten, um das Gespräch in Gang zu bringen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Spürst du in deiner Gemeinde Begeisterung, wenn es um das Teilen unseres Glaubens geht? Wie viel % deiner Gemeinde denkst du, wären bereit, andere Menschen in die Kirche oder zu Alphalive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wissen, dass es für Menschen oft herausfordernd ist, ein Gespräch über Leben, Glaube und Gott zu starten. Bei Alphalive möchten wir diesen Prozess erleichtern.</a:t>
            </a: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Zeige die Gründe für einen neuen Ansatz zur Evangelisation auf und welchen Beitrag Alphalive dazu leisten kann.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 gibt eine wachsende Diskrepanz zwischen der Kirche und der Welt. Besonders spürbar ist dies bei jungen Menschen.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Dies erfordert eine engagierte und relevante Antwort der weltweiten Kirche.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wissen, dass es nicht immer einfach ist, Christen zu motivieren und zu inspirieren, ihren Glauben mit anderen zu teilen.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wollen mit Alphalive helfen, einen Raum zu bieten, zu dem Menschen begeistert und motiviert ihre Freunde einladen können, um Gespräche über Jesus zu starten.</a:t>
            </a:r>
            <a:endParaRPr dirty="0"/>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a:solidFill>
                  <a:schemeClr val="dk1"/>
                </a:solidFill>
                <a:latin typeface="Arial"/>
                <a:ea typeface="Arial"/>
                <a:cs typeface="Arial"/>
                <a:sym typeface="Arial"/>
              </a:rPr>
              <a:t>Zeige die Herausforderungen zum Thema Evangelisation für die heutige Kirche auf.</a:t>
            </a:r>
            <a:endParaRPr sz="1200" i="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wissen, dass die Kirche vor echten Herausforderungen steht, um die moderne Welt mit dem Evangelium zu erreichen.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Es gab einen signifikanten Wandel bezüglich der Einstellung von Christen zu  Evangelisation.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In 1993 haben noch 89% der Christen zugestimmt, dass es in der Verantwortung eines Christen liegt, seinen Glauben weiterzugeben.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Heute stimmen dieser Aussagen nur noch 64% der Christen zu.</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Das ist ein 25%er Verlust bei den Christen.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Außerdem sind heute 29% der Christen überzeugt, dass es die Aufgabe der Kirche ist, Menschen zu bekehren. Im Jahr 1993 waren es 10%.</a:t>
            </a:r>
            <a:endParaRPr sz="1200">
              <a:solidFill>
                <a:schemeClr val="dk1"/>
              </a:solidFill>
              <a:latin typeface="Arial"/>
              <a:ea typeface="Arial"/>
              <a:cs typeface="Arial"/>
              <a:sym typeface="Arial"/>
            </a:endParaRPr>
          </a:p>
          <a:p>
            <a:pPr marL="0" lvl="0" indent="0" algn="l" rtl="0">
              <a:lnSpc>
                <a:spcPct val="115000"/>
              </a:lnSpc>
              <a:spcBef>
                <a:spcPts val="1200"/>
              </a:spcBef>
              <a:spcAft>
                <a:spcPts val="1200"/>
              </a:spcAft>
              <a:buNone/>
            </a:pPr>
            <a:r>
              <a:rPr lang="de-AT" sz="1200">
                <a:solidFill>
                  <a:srgbClr val="7F7F7F"/>
                </a:solidFill>
                <a:latin typeface="Arial"/>
                <a:ea typeface="Arial"/>
                <a:cs typeface="Arial"/>
                <a:sym typeface="Arial"/>
              </a:rPr>
              <a:t>Quelle : ‘Spiritual Conversations in the Digital Age’, Barna with Lutheran Hour Ministries, 201</a:t>
            </a: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Betone die Herausforderung, dass die Kirchengemeinde oft nicht gewohnt ist, über ihren Glauben zu sprechen.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74% der Christen hatten im letzten Jahr weniger als 10 Gespräche über ihren Glauben.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Gemeindemitglieder sind es nicht mehr gewohnt, offen und regelmäßig über ihren Glauben zu sprechen.</a:t>
            </a:r>
            <a:br>
              <a:rPr lang="de-AT" sz="1200" dirty="0">
                <a:solidFill>
                  <a:schemeClr val="dk1"/>
                </a:solidFill>
                <a:latin typeface="Arial"/>
                <a:ea typeface="Arial"/>
                <a:cs typeface="Arial"/>
                <a:sym typeface="Arial"/>
              </a:rPr>
            </a:br>
            <a:r>
              <a:rPr lang="de-AT" sz="1200" dirty="0">
                <a:solidFill>
                  <a:schemeClr val="dk1"/>
                </a:solidFill>
                <a:latin typeface="Arial"/>
                <a:ea typeface="Arial"/>
                <a:cs typeface="Arial"/>
                <a:sym typeface="Arial"/>
              </a:rPr>
              <a:t> Frage: Warum ist das so?</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de-AT" sz="1200" dirty="0">
                <a:solidFill>
                  <a:srgbClr val="7F7F7F"/>
                </a:solidFill>
                <a:latin typeface="Arial"/>
                <a:ea typeface="Arial"/>
                <a:cs typeface="Arial"/>
                <a:sym typeface="Arial"/>
              </a:rPr>
              <a:t>Quelle: ‘Spiritual </a:t>
            </a:r>
            <a:r>
              <a:rPr lang="de-AT" sz="1200" dirty="0" err="1">
                <a:solidFill>
                  <a:srgbClr val="7F7F7F"/>
                </a:solidFill>
                <a:latin typeface="Arial"/>
                <a:ea typeface="Arial"/>
                <a:cs typeface="Arial"/>
                <a:sym typeface="Arial"/>
              </a:rPr>
              <a:t>Conversations</a:t>
            </a:r>
            <a:r>
              <a:rPr lang="de-AT" sz="1200" dirty="0">
                <a:solidFill>
                  <a:srgbClr val="7F7F7F"/>
                </a:solidFill>
                <a:latin typeface="Arial"/>
                <a:ea typeface="Arial"/>
                <a:cs typeface="Arial"/>
                <a:sym typeface="Arial"/>
              </a:rPr>
              <a:t> in </a:t>
            </a:r>
            <a:r>
              <a:rPr lang="de-AT" sz="1200" dirty="0" err="1">
                <a:solidFill>
                  <a:srgbClr val="7F7F7F"/>
                </a:solidFill>
                <a:latin typeface="Arial"/>
                <a:ea typeface="Arial"/>
                <a:cs typeface="Arial"/>
                <a:sym typeface="Arial"/>
              </a:rPr>
              <a:t>the</a:t>
            </a:r>
            <a:r>
              <a:rPr lang="de-AT" sz="1200" dirty="0">
                <a:solidFill>
                  <a:srgbClr val="7F7F7F"/>
                </a:solidFill>
                <a:latin typeface="Arial"/>
                <a:ea typeface="Arial"/>
                <a:cs typeface="Arial"/>
                <a:sym typeface="Arial"/>
              </a:rPr>
              <a:t> Digital Age’, </a:t>
            </a:r>
            <a:r>
              <a:rPr lang="de-AT" sz="1200" dirty="0" err="1">
                <a:solidFill>
                  <a:srgbClr val="7F7F7F"/>
                </a:solidFill>
                <a:latin typeface="Arial"/>
                <a:ea typeface="Arial"/>
                <a:cs typeface="Arial"/>
                <a:sym typeface="Arial"/>
              </a:rPr>
              <a:t>Barna</a:t>
            </a:r>
            <a:r>
              <a:rPr lang="de-AT" sz="1200" dirty="0">
                <a:solidFill>
                  <a:srgbClr val="7F7F7F"/>
                </a:solidFill>
                <a:latin typeface="Arial"/>
                <a:ea typeface="Arial"/>
                <a:cs typeface="Arial"/>
                <a:sym typeface="Arial"/>
              </a:rPr>
              <a:t> </a:t>
            </a:r>
            <a:r>
              <a:rPr lang="de-AT" sz="1200" dirty="0" err="1">
                <a:solidFill>
                  <a:srgbClr val="7F7F7F"/>
                </a:solidFill>
                <a:latin typeface="Arial"/>
                <a:ea typeface="Arial"/>
                <a:cs typeface="Arial"/>
                <a:sym typeface="Arial"/>
              </a:rPr>
              <a:t>with</a:t>
            </a:r>
            <a:r>
              <a:rPr lang="de-AT" sz="1200" dirty="0">
                <a:solidFill>
                  <a:srgbClr val="7F7F7F"/>
                </a:solidFill>
                <a:latin typeface="Arial"/>
                <a:ea typeface="Arial"/>
                <a:cs typeface="Arial"/>
                <a:sym typeface="Arial"/>
              </a:rPr>
              <a:t> </a:t>
            </a:r>
            <a:r>
              <a:rPr lang="de-AT" sz="1200" dirty="0" err="1">
                <a:solidFill>
                  <a:srgbClr val="7F7F7F"/>
                </a:solidFill>
                <a:latin typeface="Arial"/>
                <a:ea typeface="Arial"/>
                <a:cs typeface="Arial"/>
                <a:sym typeface="Arial"/>
              </a:rPr>
              <a:t>Lutheran</a:t>
            </a:r>
            <a:r>
              <a:rPr lang="de-AT" sz="1200" dirty="0">
                <a:solidFill>
                  <a:srgbClr val="7F7F7F"/>
                </a:solidFill>
                <a:latin typeface="Arial"/>
                <a:ea typeface="Arial"/>
                <a:cs typeface="Arial"/>
                <a:sym typeface="Arial"/>
              </a:rPr>
              <a:t> Hour </a:t>
            </a:r>
            <a:r>
              <a:rPr lang="de-AT" sz="1200" dirty="0" err="1">
                <a:solidFill>
                  <a:srgbClr val="7F7F7F"/>
                </a:solidFill>
                <a:latin typeface="Arial"/>
                <a:ea typeface="Arial"/>
                <a:cs typeface="Arial"/>
                <a:sym typeface="Arial"/>
              </a:rPr>
              <a:t>Ministries</a:t>
            </a:r>
            <a:r>
              <a:rPr lang="de-AT" sz="1200" dirty="0">
                <a:solidFill>
                  <a:srgbClr val="7F7F7F"/>
                </a:solidFill>
                <a:latin typeface="Arial"/>
                <a:ea typeface="Arial"/>
                <a:cs typeface="Arial"/>
                <a:sym typeface="Arial"/>
              </a:rPr>
              <a:t>, 2018</a:t>
            </a:r>
            <a:endParaRPr sz="1200" dirty="0">
              <a:solidFill>
                <a:srgbClr val="7F7F7F"/>
              </a:solidFill>
              <a:latin typeface="Arial"/>
              <a:ea typeface="Arial"/>
              <a:cs typeface="Arial"/>
              <a:sym typeface="Arial"/>
            </a:endParaRPr>
          </a:p>
          <a:p>
            <a:pPr marL="0" lvl="0" indent="0" algn="l" rtl="0">
              <a:spcBef>
                <a:spcPts val="1200"/>
              </a:spcBef>
              <a:spcAft>
                <a:spcPts val="0"/>
              </a:spcAft>
              <a:buNone/>
            </a:pPr>
            <a:endParaRPr dirty="0"/>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Stelle drei aktuelle Trends vor, wie Christen gegenüber Evangelisation eingestellt sind.</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drei weit verbreitete Einstellungen von Christen beobachtet, die einen negativen Einfluss auf die Bereitschaft für Gespräche mit Menschen außerhalb der Kirche haben können.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Gleichgültigkeit: Es ist eine wachsende Gleichgültigkeit für Evangelisation unter Christen zu sehen.</a:t>
            </a:r>
            <a:br>
              <a:rPr lang="de-AT" sz="1200" dirty="0">
                <a:solidFill>
                  <a:schemeClr val="dk1"/>
                </a:solidFill>
                <a:latin typeface="Arial"/>
                <a:ea typeface="Arial"/>
                <a:cs typeface="Arial"/>
                <a:sym typeface="Arial"/>
              </a:rPr>
            </a:br>
            <a:r>
              <a:rPr lang="de-AT" sz="1200" dirty="0">
                <a:solidFill>
                  <a:schemeClr val="dk1"/>
                </a:solidFill>
                <a:latin typeface="Arial"/>
                <a:ea typeface="Arial"/>
                <a:cs typeface="Arial"/>
                <a:sym typeface="Arial"/>
              </a:rPr>
              <a:t> Die Wahrheit wird oft als relativ gesehen in der modernen Welt und deswegen gilt es oft, diese privat zu halten.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Elitäres Denken: Viele Christen denken, dass sie nicht qualifiziert genug sind, um Menschen mit logischen Argumenten zu überzeugen. Deswegen sprechen sie nicht offen über ihren Glauben, sie denken, man braucht dazu einen Titel oder eine Ausbildung.</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Distanz/Loslösung: Manche sehen das Christentum als eine Reihe von abstrakten Wahrheiten, die wenig Bezug zur Welt und ihren Beziehungen haben. Diese Annahme reduziert geistliche Erlebnisse auf etwas, das  auch außerhalb der Kirche und allein erlebt werden kann.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Bei Alphalive möchten wir helfen, dass Beziehungen wieder im Mittelpunkt der Evangelisation stehen.</a:t>
            </a:r>
            <a:endParaRPr dirty="0"/>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Betone die implizite Theologie der Alphalive Treffen.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Alphalive ist mehr als nur eine Reihe von Videos, die Fragen beantworten! Es ist ein Ort für Gäste, Jesus durch die Liebe der lokalen Kirche zu begegnen. Wir glauben, dass Evangelisation immer auf Beziehung baut, sowie auch Informationen weitergibt.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Beziehungsfördernd: Die Grundlage unseres christlichen Glaubens ist ein Gott, der gleichzeitig drei und eine Person ist. Er ist drei Personen in Beziehung zueinander. Beim Christentum befindet man sich “in einer sich selbst hingebenden Beziehung”. Deswegen ist Beziehung ein wesentlicher Aspekt von Alphalive.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Gastfreundschaft: Jesus lebte radikale Gastfreundschaft. In der damaligen Kultur war miteinander essen ein kraftvolles Zeichen von Akzeptanz und Freundschaft. Jesus hat oft Diskussionen ausgelöst, weil er mit den unterschiedlichsten Menschen gegessen hat, egal aus welchem Hintergrund sie kamen und wie sie lebten. Deswegen ist bei Alphalive jeder willkommen.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Jesus hat den Heiligen Geist als einen Helfer beschrieben, der uns befähigt ein Leben in Mission zu leben und der letztendlich Herzen überzeugen kann. Dass wir uns auf den Heiligen Geist verlassen ist elementar bei jedem einzelnen Alphalive.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Wie Darrell Johnson gesagt hat: „Evangelisation ist einfach unser Einsteigen in ein Gespräch, das der Heilige Geist schon mit jemandem führt.“</a:t>
            </a:r>
            <a:endParaRPr dirty="0"/>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Eine kurze Zusammenfassung, wie Alphalive ganz praktisch aussieht.</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Das ist eine kleine Erinnerung, wie ein Alphalive Treffen aussieht.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Jedes Treffen hat 3 wichtige Zutaten: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Essen: Nichts schafft mehr Gemeinschaft, als zusammen zu essen. Deswegen startet jedes Alphalive Treffen mit einem gemeinsamen Essen und lockeren Gesprächen, bei denen sich alle besser kennenlernen können.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Input: Jedes Thema bei Alphalive behandelt eine andere Frage über den Glauben und ist so gestaltet, dass es zum Diskutieren einlädt. Die Inputs können live gemacht oder mit einer unserer Alphalive Filmserien eingespielt werden. </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Austausch: Der wichtigste Teil bei jedem Alphalive ist der Austausch in der Kleingruppe. Hier haben die Gäste die Möglichkeit, ihre Gedanken und Meinungen über das Gehörte zu teilen.</a:t>
            </a:r>
            <a:endParaRPr dirty="0"/>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Einladung ist im Zentrum der Absicht von Alphalive, das Evangelium weiterzugeben. Alphalive ist ein Ort, wohin Menschen ihre Freunde einladen können um eine offene, spannende und lockere Unterhaltung über Jesus zu führen.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Unsere Erfahrung zeigt, dass die persönliche Einladung die effektivste ist, um einen Gast dem Leben der Gemeinde näher zu bringen.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Mehrheit der Gäste bei Alphalive kommt, weil sie persönlich von einem Freund oder Bekannten eingeladen wurde.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Einladung wieder ins Zentrum der Evangelisation zu stellen, nimmt vielen Christen den Druck über ihren Glauben sprechen zu müssen. Wir wirken so den Trends wie Gleichgültigkeit, elitärem Denken und Loslösung entgegen, indem wir Menschen in unsere lokale Gemeinde einladen, um locker, entspannt und informativ und in Gemeinschaft den Glauben zu entdecken.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White Master" type="tx">
  <p:cSld name="TITLE_AND_BODY">
    <p:spTree>
      <p:nvGrpSpPr>
        <p:cNvPr id="1" name="Shape 10"/>
        <p:cNvGrpSpPr/>
        <p:nvPr/>
      </p:nvGrpSpPr>
      <p:grpSpPr>
        <a:xfrm>
          <a:off x="0" y="0"/>
          <a:ext cx="0" cy="0"/>
          <a:chOff x="0" y="0"/>
          <a:chExt cx="0" cy="0"/>
        </a:xfrm>
      </p:grpSpPr>
      <p:cxnSp>
        <p:nvCxnSpPr>
          <p:cNvPr id="11" name="Google Shape;11;p18"/>
          <p:cNvCxnSpPr/>
          <p:nvPr/>
        </p:nvCxnSpPr>
        <p:spPr>
          <a:xfrm rot="10800000" flipH="1">
            <a:off x="502443" y="5048249"/>
            <a:ext cx="1" cy="95251"/>
          </a:xfrm>
          <a:prstGeom prst="straightConnector1">
            <a:avLst/>
          </a:prstGeom>
          <a:noFill/>
          <a:ln w="9525" cap="flat" cmpd="sng">
            <a:solidFill>
              <a:srgbClr val="000000"/>
            </a:solidFill>
            <a:prstDash val="solid"/>
            <a:round/>
            <a:headEnd type="none" w="sm" len="sm"/>
            <a:tailEnd type="none" w="sm" len="sm"/>
          </a:ln>
        </p:spPr>
      </p:cxnSp>
      <p:sp>
        <p:nvSpPr>
          <p:cNvPr id="12" name="Google Shape;12;p18"/>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
        <p:nvSpPr>
          <p:cNvPr id="13" name="Google Shape;13;p18"/>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Creating a culture of invitation </a:t>
            </a:r>
            <a:endParaRPr/>
          </a:p>
        </p:txBody>
      </p:sp>
      <p:cxnSp>
        <p:nvCxnSpPr>
          <p:cNvPr id="14" name="Google Shape;14;p18"/>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0px Gutter Typography Grid copy 20">
  <p:cSld name="20px Gutter Typography Grid copy 20">
    <p:spTree>
      <p:nvGrpSpPr>
        <p:cNvPr id="1" name="Shape 57"/>
        <p:cNvGrpSpPr/>
        <p:nvPr/>
      </p:nvGrpSpPr>
      <p:grpSpPr>
        <a:xfrm>
          <a:off x="0" y="0"/>
          <a:ext cx="0" cy="0"/>
          <a:chOff x="0" y="0"/>
          <a:chExt cx="0" cy="0"/>
        </a:xfrm>
      </p:grpSpPr>
      <p:sp>
        <p:nvSpPr>
          <p:cNvPr id="58" name="Google Shape;58;p27"/>
          <p:cNvSpPr/>
          <p:nvPr/>
        </p:nvSpPr>
        <p:spPr>
          <a:xfrm>
            <a:off x="0" y="-1"/>
            <a:ext cx="4572000"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59" name="Google Shape;59;p27"/>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60" name="Google Shape;60;p27"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61" name="Google Shape;61;p27"/>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62" name="Google Shape;62;p27"/>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
        <p:nvSpPr>
          <p:cNvPr id="63" name="Google Shape;63;p27"/>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64" name="Google Shape;64;p27"/>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0px Gutter Typography Grid copy 10">
  <p:cSld name="20px Gutter Typography Grid copy 10">
    <p:bg>
      <p:bgPr>
        <a:solidFill>
          <a:srgbClr val="000000"/>
        </a:solidFill>
        <a:effectLst/>
      </p:bgPr>
    </p:bg>
    <p:spTree>
      <p:nvGrpSpPr>
        <p:cNvPr id="1" name="Shape 65"/>
        <p:cNvGrpSpPr/>
        <p:nvPr/>
      </p:nvGrpSpPr>
      <p:grpSpPr>
        <a:xfrm>
          <a:off x="0" y="0"/>
          <a:ext cx="0" cy="0"/>
          <a:chOff x="0" y="0"/>
          <a:chExt cx="0" cy="0"/>
        </a:xfrm>
      </p:grpSpPr>
      <p:cxnSp>
        <p:nvCxnSpPr>
          <p:cNvPr id="66" name="Google Shape;66;p28"/>
          <p:cNvCxnSpPr/>
          <p:nvPr/>
        </p:nvCxnSpPr>
        <p:spPr>
          <a:xfrm rot="10800000" flipH="1">
            <a:off x="4524998" y="5048249"/>
            <a:ext cx="1" cy="95251"/>
          </a:xfrm>
          <a:prstGeom prst="straightConnector1">
            <a:avLst/>
          </a:prstGeom>
          <a:noFill/>
          <a:ln w="9525" cap="flat" cmpd="sng">
            <a:solidFill>
              <a:srgbClr val="FFFFFF"/>
            </a:solidFill>
            <a:prstDash val="solid"/>
            <a:round/>
            <a:headEnd type="none" w="sm" len="sm"/>
            <a:tailEnd type="none" w="sm" len="sm"/>
          </a:ln>
        </p:spPr>
      </p:cxnSp>
      <p:sp>
        <p:nvSpPr>
          <p:cNvPr id="67" name="Google Shape;67;p28"/>
          <p:cNvSpPr txBox="1"/>
          <p:nvPr/>
        </p:nvSpPr>
        <p:spPr>
          <a:xfrm>
            <a:off x="4619578" y="5037587"/>
            <a:ext cx="1210874"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DESIGN LED SHOP OPENINGS</a:t>
            </a:r>
            <a:endParaRPr/>
          </a:p>
        </p:txBody>
      </p:sp>
      <p:cxnSp>
        <p:nvCxnSpPr>
          <p:cNvPr id="68" name="Google Shape;68;p28"/>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69" name="Google Shape;69;p28"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70" name="Google Shape;70;p28"/>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0px Gutter Typography Grid copy 12">
  <p:cSld name="20px Gutter Typography Grid copy 12">
    <p:bg>
      <p:bgPr>
        <a:solidFill>
          <a:srgbClr val="000000"/>
        </a:solidFill>
        <a:effectLst/>
      </p:bgPr>
    </p:bg>
    <p:spTree>
      <p:nvGrpSpPr>
        <p:cNvPr id="1" name="Shape 71"/>
        <p:cNvGrpSpPr/>
        <p:nvPr/>
      </p:nvGrpSpPr>
      <p:grpSpPr>
        <a:xfrm>
          <a:off x="0" y="0"/>
          <a:ext cx="0" cy="0"/>
          <a:chOff x="0" y="0"/>
          <a:chExt cx="0" cy="0"/>
        </a:xfrm>
      </p:grpSpPr>
      <p:cxnSp>
        <p:nvCxnSpPr>
          <p:cNvPr id="72" name="Google Shape;72;p29"/>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73" name="Google Shape;73;p29"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74" name="Google Shape;74;p29"/>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0px Gutter Typography Grid copy 13">
  <p:cSld name="20px Gutter Typography Grid copy 13">
    <p:bg>
      <p:bgPr>
        <a:solidFill>
          <a:srgbClr val="000000"/>
        </a:solidFill>
        <a:effectLst/>
      </p:bgPr>
    </p:bg>
    <p:spTree>
      <p:nvGrpSpPr>
        <p:cNvPr id="1" name="Shape 75"/>
        <p:cNvGrpSpPr/>
        <p:nvPr/>
      </p:nvGrpSpPr>
      <p:grpSpPr>
        <a:xfrm>
          <a:off x="0" y="0"/>
          <a:ext cx="0" cy="0"/>
          <a:chOff x="0" y="0"/>
          <a:chExt cx="0" cy="0"/>
        </a:xfrm>
      </p:grpSpPr>
      <p:sp>
        <p:nvSpPr>
          <p:cNvPr id="76" name="Google Shape;76;p30"/>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0px Gutter Typography Grid copy 15">
  <p:cSld name="20px Gutter Typography Grid copy 15 2">
    <p:spTree>
      <p:nvGrpSpPr>
        <p:cNvPr id="1" name="Shape 77"/>
        <p:cNvGrpSpPr/>
        <p:nvPr/>
      </p:nvGrpSpPr>
      <p:grpSpPr>
        <a:xfrm>
          <a:off x="0" y="0"/>
          <a:ext cx="0" cy="0"/>
          <a:chOff x="0" y="0"/>
          <a:chExt cx="0" cy="0"/>
        </a:xfrm>
      </p:grpSpPr>
      <p:sp>
        <p:nvSpPr>
          <p:cNvPr id="78" name="Google Shape;78;p31"/>
          <p:cNvSpPr/>
          <p:nvPr/>
        </p:nvSpPr>
        <p:spPr>
          <a:xfrm>
            <a:off x="0" y="-1"/>
            <a:ext cx="4572000"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79" name="Google Shape;79;p31"/>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80" name="Google Shape;80;p31"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81" name="Google Shape;81;p31"/>
          <p:cNvSpPr txBox="1"/>
          <p:nvPr/>
        </p:nvSpPr>
        <p:spPr>
          <a:xfrm>
            <a:off x="160244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SWAG </a:t>
            </a:r>
            <a:r>
              <a:rPr lang="de-AT" sz="400" b="0" i="0" u="none" strike="noStrike" cap="none">
                <a:solidFill>
                  <a:srgbClr val="FFFFFF"/>
                </a:solidFill>
                <a:latin typeface="Helvetica Neue"/>
                <a:ea typeface="Helvetica Neue"/>
                <a:cs typeface="Helvetica Neue"/>
                <a:sym typeface="Helvetica Neue"/>
              </a:rPr>
              <a:t>POSITIONING</a:t>
            </a:r>
            <a:endParaRPr/>
          </a:p>
        </p:txBody>
      </p:sp>
      <p:sp>
        <p:nvSpPr>
          <p:cNvPr id="82" name="Google Shape;82;p31"/>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0px Gutter Typography Grid copy 18">
  <p:cSld name="20px Gutter Typography Grid copy 18">
    <p:spTree>
      <p:nvGrpSpPr>
        <p:cNvPr id="1" name="Shape 83"/>
        <p:cNvGrpSpPr/>
        <p:nvPr/>
      </p:nvGrpSpPr>
      <p:grpSpPr>
        <a:xfrm>
          <a:off x="0" y="0"/>
          <a:ext cx="0" cy="0"/>
          <a:chOff x="0" y="0"/>
          <a:chExt cx="0" cy="0"/>
        </a:xfrm>
      </p:grpSpPr>
      <p:sp>
        <p:nvSpPr>
          <p:cNvPr id="84" name="Google Shape;84;p32"/>
          <p:cNvSpPr/>
          <p:nvPr/>
        </p:nvSpPr>
        <p:spPr>
          <a:xfrm>
            <a:off x="6032069" y="0"/>
            <a:ext cx="3111931"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85" name="Google Shape;85;p32"/>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86" name="Google Shape;86;p32"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87" name="Google Shape;87;p32"/>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0px Gutter Typography Grid copy 19">
  <p:cSld name="20px Gutter Typography Grid copy 19">
    <p:spTree>
      <p:nvGrpSpPr>
        <p:cNvPr id="1" name="Shape 88"/>
        <p:cNvGrpSpPr/>
        <p:nvPr/>
      </p:nvGrpSpPr>
      <p:grpSpPr>
        <a:xfrm>
          <a:off x="0" y="0"/>
          <a:ext cx="0" cy="0"/>
          <a:chOff x="0" y="0"/>
          <a:chExt cx="0" cy="0"/>
        </a:xfrm>
      </p:grpSpPr>
      <p:sp>
        <p:nvSpPr>
          <p:cNvPr id="89" name="Google Shape;89;p33"/>
          <p:cNvSpPr/>
          <p:nvPr/>
        </p:nvSpPr>
        <p:spPr>
          <a:xfrm>
            <a:off x="0" y="-1"/>
            <a:ext cx="6032822" cy="5153027"/>
          </a:xfrm>
          <a:prstGeom prst="rect">
            <a:avLst/>
          </a:prstGeom>
          <a:solidFill>
            <a:srgbClr val="DDDDDD"/>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90" name="Google Shape;90;p33"/>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91" name="Google Shape;91;p33"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92" name="Google Shape;92;p33"/>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0px Gutter Typography Grid copy 16">
  <p:cSld name="20px Gutter Typography Grid copy 16 2">
    <p:bg>
      <p:bgPr>
        <a:solidFill>
          <a:srgbClr val="000000"/>
        </a:solidFill>
        <a:effectLst/>
      </p:bgPr>
    </p:bg>
    <p:spTree>
      <p:nvGrpSpPr>
        <p:cNvPr id="1" name="Shape 93"/>
        <p:cNvGrpSpPr/>
        <p:nvPr/>
      </p:nvGrpSpPr>
      <p:grpSpPr>
        <a:xfrm>
          <a:off x="0" y="0"/>
          <a:ext cx="0" cy="0"/>
          <a:chOff x="0" y="0"/>
          <a:chExt cx="0" cy="0"/>
        </a:xfrm>
      </p:grpSpPr>
      <p:sp>
        <p:nvSpPr>
          <p:cNvPr id="94" name="Google Shape;94;p34"/>
          <p:cNvSpPr txBox="1"/>
          <p:nvPr/>
        </p:nvSpPr>
        <p:spPr>
          <a:xfrm>
            <a:off x="1611966"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0" i="0" u="none" strike="noStrike" cap="none">
                <a:solidFill>
                  <a:srgbClr val="FFFFFF"/>
                </a:solidFill>
                <a:latin typeface="Helvetica Neue"/>
                <a:ea typeface="Helvetica Neue"/>
                <a:cs typeface="Helvetica Neue"/>
                <a:sym typeface="Helvetica Neue"/>
              </a:rPr>
              <a:t>SWAG POSITIONING</a:t>
            </a:r>
            <a:endParaRPr/>
          </a:p>
        </p:txBody>
      </p:sp>
      <p:cxnSp>
        <p:nvCxnSpPr>
          <p:cNvPr id="95" name="Google Shape;95;p34"/>
          <p:cNvCxnSpPr/>
          <p:nvPr/>
        </p:nvCxnSpPr>
        <p:spPr>
          <a:xfrm rot="10800000" flipH="1">
            <a:off x="1507331" y="5048249"/>
            <a:ext cx="1" cy="95251"/>
          </a:xfrm>
          <a:prstGeom prst="straightConnector1">
            <a:avLst/>
          </a:prstGeom>
          <a:noFill/>
          <a:ln w="9525" cap="flat" cmpd="sng">
            <a:solidFill>
              <a:srgbClr val="FFFFFF"/>
            </a:solidFill>
            <a:prstDash val="solid"/>
            <a:round/>
            <a:headEnd type="none" w="sm" len="sm"/>
            <a:tailEnd type="none" w="sm" len="sm"/>
          </a:ln>
        </p:spPr>
      </p:cxnSp>
      <p:cxnSp>
        <p:nvCxnSpPr>
          <p:cNvPr id="96" name="Google Shape;96;p34"/>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97" name="Google Shape;97;p34"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98" name="Google Shape;98;p34"/>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a:buNone/>
              <a:defRPr>
                <a:solidFill>
                  <a:srgbClr val="FFFFFF"/>
                </a:solidFill>
              </a:defRPr>
            </a:lvl1pPr>
            <a:lvl2pPr marL="0" lvl="1" indent="0" algn="r">
              <a:lnSpc>
                <a:spcPct val="110000"/>
              </a:lnSpc>
              <a:spcBef>
                <a:spcPts val="0"/>
              </a:spcBef>
              <a:spcAft>
                <a:spcPts val="0"/>
              </a:spcAft>
              <a:buClr>
                <a:srgbClr val="FFFFFF"/>
              </a:buClr>
              <a:buSzPts val="400"/>
              <a:buFont typeface="Helvetica Neue"/>
              <a:buNone/>
              <a:defRPr>
                <a:solidFill>
                  <a:srgbClr val="FFFFFF"/>
                </a:solidFill>
              </a:defRPr>
            </a:lvl2pPr>
            <a:lvl3pPr marL="0" lvl="2" indent="0" algn="r">
              <a:lnSpc>
                <a:spcPct val="110000"/>
              </a:lnSpc>
              <a:spcBef>
                <a:spcPts val="0"/>
              </a:spcBef>
              <a:spcAft>
                <a:spcPts val="0"/>
              </a:spcAft>
              <a:buClr>
                <a:srgbClr val="FFFFFF"/>
              </a:buClr>
              <a:buSzPts val="400"/>
              <a:buFont typeface="Helvetica Neue"/>
              <a:buNone/>
              <a:defRPr>
                <a:solidFill>
                  <a:srgbClr val="FFFFFF"/>
                </a:solidFill>
              </a:defRPr>
            </a:lvl3pPr>
            <a:lvl4pPr marL="0" lvl="3" indent="0" algn="r">
              <a:lnSpc>
                <a:spcPct val="110000"/>
              </a:lnSpc>
              <a:spcBef>
                <a:spcPts val="0"/>
              </a:spcBef>
              <a:spcAft>
                <a:spcPts val="0"/>
              </a:spcAft>
              <a:buClr>
                <a:srgbClr val="FFFFFF"/>
              </a:buClr>
              <a:buSzPts val="400"/>
              <a:buFont typeface="Helvetica Neue"/>
              <a:buNone/>
              <a:defRPr>
                <a:solidFill>
                  <a:srgbClr val="FFFFFF"/>
                </a:solidFill>
              </a:defRPr>
            </a:lvl4pPr>
            <a:lvl5pPr marL="0" lvl="4" indent="0" algn="r">
              <a:lnSpc>
                <a:spcPct val="110000"/>
              </a:lnSpc>
              <a:spcBef>
                <a:spcPts val="0"/>
              </a:spcBef>
              <a:spcAft>
                <a:spcPts val="0"/>
              </a:spcAft>
              <a:buClr>
                <a:srgbClr val="FFFFFF"/>
              </a:buClr>
              <a:buSzPts val="400"/>
              <a:buFont typeface="Helvetica Neue"/>
              <a:buNone/>
              <a:defRPr>
                <a:solidFill>
                  <a:srgbClr val="FFFFFF"/>
                </a:solidFill>
              </a:defRPr>
            </a:lvl5pPr>
            <a:lvl6pPr marL="0" lvl="5" indent="0" algn="r">
              <a:lnSpc>
                <a:spcPct val="110000"/>
              </a:lnSpc>
              <a:spcBef>
                <a:spcPts val="0"/>
              </a:spcBef>
              <a:spcAft>
                <a:spcPts val="0"/>
              </a:spcAft>
              <a:buClr>
                <a:srgbClr val="FFFFFF"/>
              </a:buClr>
              <a:buSzPts val="400"/>
              <a:buFont typeface="Helvetica Neue"/>
              <a:buNone/>
              <a:defRPr>
                <a:solidFill>
                  <a:srgbClr val="FFFFFF"/>
                </a:solidFill>
              </a:defRPr>
            </a:lvl6pPr>
            <a:lvl7pPr marL="0" lvl="6" indent="0" algn="r">
              <a:lnSpc>
                <a:spcPct val="110000"/>
              </a:lnSpc>
              <a:spcBef>
                <a:spcPts val="0"/>
              </a:spcBef>
              <a:spcAft>
                <a:spcPts val="0"/>
              </a:spcAft>
              <a:buClr>
                <a:srgbClr val="FFFFFF"/>
              </a:buClr>
              <a:buSzPts val="400"/>
              <a:buFont typeface="Helvetica Neue"/>
              <a:buNone/>
              <a:defRPr>
                <a:solidFill>
                  <a:srgbClr val="FFFFFF"/>
                </a:solidFill>
              </a:defRPr>
            </a:lvl7pPr>
            <a:lvl8pPr marL="0" lvl="7" indent="0" algn="r">
              <a:lnSpc>
                <a:spcPct val="110000"/>
              </a:lnSpc>
              <a:spcBef>
                <a:spcPts val="0"/>
              </a:spcBef>
              <a:spcAft>
                <a:spcPts val="0"/>
              </a:spcAft>
              <a:buClr>
                <a:srgbClr val="FFFFFF"/>
              </a:buClr>
              <a:buSzPts val="400"/>
              <a:buFont typeface="Helvetica Neue"/>
              <a:buNone/>
              <a:defRPr>
                <a:solidFill>
                  <a:srgbClr val="FFFFFF"/>
                </a:solidFill>
              </a:defRPr>
            </a:lvl8pPr>
            <a:lvl9pPr marL="0" lvl="8" indent="0" algn="r">
              <a:lnSpc>
                <a:spcPct val="110000"/>
              </a:lnSpc>
              <a:spcBef>
                <a:spcPts val="0"/>
              </a:spcBef>
              <a:spcAft>
                <a:spcPts val="0"/>
              </a:spcAft>
              <a:buClr>
                <a:srgbClr val="FFFFFF"/>
              </a:buClr>
              <a:buSzPts val="400"/>
              <a:buFont typeface="Helvetica Neue"/>
              <a:buNone/>
              <a:defRPr>
                <a:solidFill>
                  <a:srgbClr val="FFFFFF"/>
                </a:solidFill>
              </a:defRPr>
            </a:lvl9pPr>
          </a:lstStyle>
          <a:p>
            <a:pPr marL="0" lvl="0" indent="0" algn="r" rtl="0">
              <a:spcBef>
                <a:spcPts val="0"/>
              </a:spcBef>
              <a:spcAft>
                <a:spcPts val="0"/>
              </a:spcAft>
              <a:buNone/>
            </a:pPr>
            <a:fld id="{00000000-1234-1234-1234-123412341234}" type="slidenum">
              <a:rPr lang="de-AT"/>
              <a:t>‹Nr.›</a:t>
            </a:fld>
            <a:endParaRPr sz="4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0px Gutter Typography Grid copy 9"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a:buNone/>
              <a:defRPr sz="400"/>
            </a:lvl1pPr>
            <a:lvl2pPr marL="0" lvl="1" indent="0" algn="r">
              <a:lnSpc>
                <a:spcPct val="110000"/>
              </a:lnSpc>
              <a:spcBef>
                <a:spcPts val="0"/>
              </a:spcBef>
              <a:spcAft>
                <a:spcPts val="0"/>
              </a:spcAft>
              <a:buClr>
                <a:srgbClr val="000000"/>
              </a:buClr>
              <a:buSzPts val="400"/>
              <a:buFont typeface="Helvetica Neue"/>
              <a:buNone/>
              <a:defRPr sz="400"/>
            </a:lvl2pPr>
            <a:lvl3pPr marL="0" lvl="2" indent="0" algn="r">
              <a:lnSpc>
                <a:spcPct val="110000"/>
              </a:lnSpc>
              <a:spcBef>
                <a:spcPts val="0"/>
              </a:spcBef>
              <a:spcAft>
                <a:spcPts val="0"/>
              </a:spcAft>
              <a:buClr>
                <a:srgbClr val="000000"/>
              </a:buClr>
              <a:buSzPts val="400"/>
              <a:buFont typeface="Helvetica Neue"/>
              <a:buNone/>
              <a:defRPr sz="400"/>
            </a:lvl3pPr>
            <a:lvl4pPr marL="0" lvl="3" indent="0" algn="r">
              <a:lnSpc>
                <a:spcPct val="110000"/>
              </a:lnSpc>
              <a:spcBef>
                <a:spcPts val="0"/>
              </a:spcBef>
              <a:spcAft>
                <a:spcPts val="0"/>
              </a:spcAft>
              <a:buClr>
                <a:srgbClr val="000000"/>
              </a:buClr>
              <a:buSzPts val="400"/>
              <a:buFont typeface="Helvetica Neue"/>
              <a:buNone/>
              <a:defRPr sz="400"/>
            </a:lvl4pPr>
            <a:lvl5pPr marL="0" lvl="4" indent="0" algn="r">
              <a:lnSpc>
                <a:spcPct val="110000"/>
              </a:lnSpc>
              <a:spcBef>
                <a:spcPts val="0"/>
              </a:spcBef>
              <a:spcAft>
                <a:spcPts val="0"/>
              </a:spcAft>
              <a:buClr>
                <a:srgbClr val="000000"/>
              </a:buClr>
              <a:buSzPts val="400"/>
              <a:buFont typeface="Helvetica Neue"/>
              <a:buNone/>
              <a:defRPr sz="400"/>
            </a:lvl5pPr>
            <a:lvl6pPr marL="0" lvl="5" indent="0" algn="r">
              <a:lnSpc>
                <a:spcPct val="110000"/>
              </a:lnSpc>
              <a:spcBef>
                <a:spcPts val="0"/>
              </a:spcBef>
              <a:spcAft>
                <a:spcPts val="0"/>
              </a:spcAft>
              <a:buClr>
                <a:srgbClr val="000000"/>
              </a:buClr>
              <a:buSzPts val="400"/>
              <a:buFont typeface="Helvetica Neue"/>
              <a:buNone/>
              <a:defRPr sz="400"/>
            </a:lvl6pPr>
            <a:lvl7pPr marL="0" lvl="6" indent="0" algn="r">
              <a:lnSpc>
                <a:spcPct val="110000"/>
              </a:lnSpc>
              <a:spcBef>
                <a:spcPts val="0"/>
              </a:spcBef>
              <a:spcAft>
                <a:spcPts val="0"/>
              </a:spcAft>
              <a:buClr>
                <a:srgbClr val="000000"/>
              </a:buClr>
              <a:buSzPts val="400"/>
              <a:buFont typeface="Helvetica Neue"/>
              <a:buNone/>
              <a:defRPr sz="400"/>
            </a:lvl7pPr>
            <a:lvl8pPr marL="0" lvl="7" indent="0" algn="r">
              <a:lnSpc>
                <a:spcPct val="110000"/>
              </a:lnSpc>
              <a:spcBef>
                <a:spcPts val="0"/>
              </a:spcBef>
              <a:spcAft>
                <a:spcPts val="0"/>
              </a:spcAft>
              <a:buClr>
                <a:srgbClr val="000000"/>
              </a:buClr>
              <a:buSzPts val="400"/>
              <a:buFont typeface="Helvetica Neue"/>
              <a:buNone/>
              <a:defRPr sz="400"/>
            </a:lvl8pPr>
            <a:lvl9pPr marL="0" lvl="8" indent="0" algn="r">
              <a:lnSpc>
                <a:spcPct val="110000"/>
              </a:lnSpc>
              <a:spcBef>
                <a:spcPts val="0"/>
              </a:spcBef>
              <a:spcAft>
                <a:spcPts val="0"/>
              </a:spcAft>
              <a:buClr>
                <a:srgbClr val="000000"/>
              </a:buClr>
              <a:buSzPts val="400"/>
              <a:buFont typeface="Helvetica Neue"/>
              <a:buNone/>
              <a:defRPr sz="400"/>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0px Gutter Typography Grid copy 14">
  <p:cSld name="20px Gutter Typography Grid copy 14">
    <p:spTree>
      <p:nvGrpSpPr>
        <p:cNvPr id="1" name="Shape 17"/>
        <p:cNvGrpSpPr/>
        <p:nvPr/>
      </p:nvGrpSpPr>
      <p:grpSpPr>
        <a:xfrm>
          <a:off x="0" y="0"/>
          <a:ext cx="0" cy="0"/>
          <a:chOff x="0" y="0"/>
          <a:chExt cx="0" cy="0"/>
        </a:xfrm>
      </p:grpSpPr>
      <p:sp>
        <p:nvSpPr>
          <p:cNvPr id="18" name="Google Shape;18;p20"/>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a:buNone/>
              <a:defRPr sz="400"/>
            </a:lvl1pPr>
            <a:lvl2pPr marL="0" lvl="1" indent="0" algn="r">
              <a:lnSpc>
                <a:spcPct val="110000"/>
              </a:lnSpc>
              <a:spcBef>
                <a:spcPts val="0"/>
              </a:spcBef>
              <a:spcAft>
                <a:spcPts val="0"/>
              </a:spcAft>
              <a:buClr>
                <a:srgbClr val="000000"/>
              </a:buClr>
              <a:buSzPts val="400"/>
              <a:buFont typeface="Helvetica Neue"/>
              <a:buNone/>
              <a:defRPr sz="400"/>
            </a:lvl2pPr>
            <a:lvl3pPr marL="0" lvl="2" indent="0" algn="r">
              <a:lnSpc>
                <a:spcPct val="110000"/>
              </a:lnSpc>
              <a:spcBef>
                <a:spcPts val="0"/>
              </a:spcBef>
              <a:spcAft>
                <a:spcPts val="0"/>
              </a:spcAft>
              <a:buClr>
                <a:srgbClr val="000000"/>
              </a:buClr>
              <a:buSzPts val="400"/>
              <a:buFont typeface="Helvetica Neue"/>
              <a:buNone/>
              <a:defRPr sz="400"/>
            </a:lvl3pPr>
            <a:lvl4pPr marL="0" lvl="3" indent="0" algn="r">
              <a:lnSpc>
                <a:spcPct val="110000"/>
              </a:lnSpc>
              <a:spcBef>
                <a:spcPts val="0"/>
              </a:spcBef>
              <a:spcAft>
                <a:spcPts val="0"/>
              </a:spcAft>
              <a:buClr>
                <a:srgbClr val="000000"/>
              </a:buClr>
              <a:buSzPts val="400"/>
              <a:buFont typeface="Helvetica Neue"/>
              <a:buNone/>
              <a:defRPr sz="400"/>
            </a:lvl4pPr>
            <a:lvl5pPr marL="0" lvl="4" indent="0" algn="r">
              <a:lnSpc>
                <a:spcPct val="110000"/>
              </a:lnSpc>
              <a:spcBef>
                <a:spcPts val="0"/>
              </a:spcBef>
              <a:spcAft>
                <a:spcPts val="0"/>
              </a:spcAft>
              <a:buClr>
                <a:srgbClr val="000000"/>
              </a:buClr>
              <a:buSzPts val="400"/>
              <a:buFont typeface="Helvetica Neue"/>
              <a:buNone/>
              <a:defRPr sz="400"/>
            </a:lvl5pPr>
            <a:lvl6pPr marL="0" lvl="5" indent="0" algn="r">
              <a:lnSpc>
                <a:spcPct val="110000"/>
              </a:lnSpc>
              <a:spcBef>
                <a:spcPts val="0"/>
              </a:spcBef>
              <a:spcAft>
                <a:spcPts val="0"/>
              </a:spcAft>
              <a:buClr>
                <a:srgbClr val="000000"/>
              </a:buClr>
              <a:buSzPts val="400"/>
              <a:buFont typeface="Helvetica Neue"/>
              <a:buNone/>
              <a:defRPr sz="400"/>
            </a:lvl6pPr>
            <a:lvl7pPr marL="0" lvl="6" indent="0" algn="r">
              <a:lnSpc>
                <a:spcPct val="110000"/>
              </a:lnSpc>
              <a:spcBef>
                <a:spcPts val="0"/>
              </a:spcBef>
              <a:spcAft>
                <a:spcPts val="0"/>
              </a:spcAft>
              <a:buClr>
                <a:srgbClr val="000000"/>
              </a:buClr>
              <a:buSzPts val="400"/>
              <a:buFont typeface="Helvetica Neue"/>
              <a:buNone/>
              <a:defRPr sz="400"/>
            </a:lvl7pPr>
            <a:lvl8pPr marL="0" lvl="7" indent="0" algn="r">
              <a:lnSpc>
                <a:spcPct val="110000"/>
              </a:lnSpc>
              <a:spcBef>
                <a:spcPts val="0"/>
              </a:spcBef>
              <a:spcAft>
                <a:spcPts val="0"/>
              </a:spcAft>
              <a:buClr>
                <a:srgbClr val="000000"/>
              </a:buClr>
              <a:buSzPts val="400"/>
              <a:buFont typeface="Helvetica Neue"/>
              <a:buNone/>
              <a:defRPr sz="400"/>
            </a:lvl8pPr>
            <a:lvl9pPr marL="0" lvl="8" indent="0" algn="r">
              <a:lnSpc>
                <a:spcPct val="110000"/>
              </a:lnSpc>
              <a:spcBef>
                <a:spcPts val="0"/>
              </a:spcBef>
              <a:spcAft>
                <a:spcPts val="0"/>
              </a:spcAft>
              <a:buClr>
                <a:srgbClr val="000000"/>
              </a:buClr>
              <a:buSzPts val="400"/>
              <a:buFont typeface="Helvetica Neue"/>
              <a:buNone/>
              <a:defRPr sz="400"/>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0px Gutter Typography Grid copy 16">
  <p:cSld name="20px Gutter Typography Grid copy 16">
    <p:bg>
      <p:bgPr>
        <a:solidFill>
          <a:srgbClr val="000000"/>
        </a:solidFill>
        <a:effectLst/>
      </p:bgPr>
    </p:bg>
    <p:spTree>
      <p:nvGrpSpPr>
        <p:cNvPr id="1" name="Shape 19"/>
        <p:cNvGrpSpPr/>
        <p:nvPr/>
      </p:nvGrpSpPr>
      <p:grpSpPr>
        <a:xfrm>
          <a:off x="0" y="0"/>
          <a:ext cx="0" cy="0"/>
          <a:chOff x="0" y="0"/>
          <a:chExt cx="0" cy="0"/>
        </a:xfrm>
      </p:grpSpPr>
      <p:cxnSp>
        <p:nvCxnSpPr>
          <p:cNvPr id="20" name="Google Shape;20;p21"/>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21" name="Google Shape;21;p21"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22" name="Google Shape;22;p21"/>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a:buNone/>
              <a:defRPr>
                <a:solidFill>
                  <a:srgbClr val="FFFFFF"/>
                </a:solidFill>
              </a:defRPr>
            </a:lvl1pPr>
            <a:lvl2pPr marL="0" lvl="1" indent="0" algn="r">
              <a:lnSpc>
                <a:spcPct val="110000"/>
              </a:lnSpc>
              <a:spcBef>
                <a:spcPts val="0"/>
              </a:spcBef>
              <a:spcAft>
                <a:spcPts val="0"/>
              </a:spcAft>
              <a:buClr>
                <a:srgbClr val="FFFFFF"/>
              </a:buClr>
              <a:buSzPts val="400"/>
              <a:buFont typeface="Helvetica Neue"/>
              <a:buNone/>
              <a:defRPr>
                <a:solidFill>
                  <a:srgbClr val="FFFFFF"/>
                </a:solidFill>
              </a:defRPr>
            </a:lvl2pPr>
            <a:lvl3pPr marL="0" lvl="2" indent="0" algn="r">
              <a:lnSpc>
                <a:spcPct val="110000"/>
              </a:lnSpc>
              <a:spcBef>
                <a:spcPts val="0"/>
              </a:spcBef>
              <a:spcAft>
                <a:spcPts val="0"/>
              </a:spcAft>
              <a:buClr>
                <a:srgbClr val="FFFFFF"/>
              </a:buClr>
              <a:buSzPts val="400"/>
              <a:buFont typeface="Helvetica Neue"/>
              <a:buNone/>
              <a:defRPr>
                <a:solidFill>
                  <a:srgbClr val="FFFFFF"/>
                </a:solidFill>
              </a:defRPr>
            </a:lvl3pPr>
            <a:lvl4pPr marL="0" lvl="3" indent="0" algn="r">
              <a:lnSpc>
                <a:spcPct val="110000"/>
              </a:lnSpc>
              <a:spcBef>
                <a:spcPts val="0"/>
              </a:spcBef>
              <a:spcAft>
                <a:spcPts val="0"/>
              </a:spcAft>
              <a:buClr>
                <a:srgbClr val="FFFFFF"/>
              </a:buClr>
              <a:buSzPts val="400"/>
              <a:buFont typeface="Helvetica Neue"/>
              <a:buNone/>
              <a:defRPr>
                <a:solidFill>
                  <a:srgbClr val="FFFFFF"/>
                </a:solidFill>
              </a:defRPr>
            </a:lvl4pPr>
            <a:lvl5pPr marL="0" lvl="4" indent="0" algn="r">
              <a:lnSpc>
                <a:spcPct val="110000"/>
              </a:lnSpc>
              <a:spcBef>
                <a:spcPts val="0"/>
              </a:spcBef>
              <a:spcAft>
                <a:spcPts val="0"/>
              </a:spcAft>
              <a:buClr>
                <a:srgbClr val="FFFFFF"/>
              </a:buClr>
              <a:buSzPts val="400"/>
              <a:buFont typeface="Helvetica Neue"/>
              <a:buNone/>
              <a:defRPr>
                <a:solidFill>
                  <a:srgbClr val="FFFFFF"/>
                </a:solidFill>
              </a:defRPr>
            </a:lvl5pPr>
            <a:lvl6pPr marL="0" lvl="5" indent="0" algn="r">
              <a:lnSpc>
                <a:spcPct val="110000"/>
              </a:lnSpc>
              <a:spcBef>
                <a:spcPts val="0"/>
              </a:spcBef>
              <a:spcAft>
                <a:spcPts val="0"/>
              </a:spcAft>
              <a:buClr>
                <a:srgbClr val="FFFFFF"/>
              </a:buClr>
              <a:buSzPts val="400"/>
              <a:buFont typeface="Helvetica Neue"/>
              <a:buNone/>
              <a:defRPr>
                <a:solidFill>
                  <a:srgbClr val="FFFFFF"/>
                </a:solidFill>
              </a:defRPr>
            </a:lvl6pPr>
            <a:lvl7pPr marL="0" lvl="6" indent="0" algn="r">
              <a:lnSpc>
                <a:spcPct val="110000"/>
              </a:lnSpc>
              <a:spcBef>
                <a:spcPts val="0"/>
              </a:spcBef>
              <a:spcAft>
                <a:spcPts val="0"/>
              </a:spcAft>
              <a:buClr>
                <a:srgbClr val="FFFFFF"/>
              </a:buClr>
              <a:buSzPts val="400"/>
              <a:buFont typeface="Helvetica Neue"/>
              <a:buNone/>
              <a:defRPr>
                <a:solidFill>
                  <a:srgbClr val="FFFFFF"/>
                </a:solidFill>
              </a:defRPr>
            </a:lvl7pPr>
            <a:lvl8pPr marL="0" lvl="7" indent="0" algn="r">
              <a:lnSpc>
                <a:spcPct val="110000"/>
              </a:lnSpc>
              <a:spcBef>
                <a:spcPts val="0"/>
              </a:spcBef>
              <a:spcAft>
                <a:spcPts val="0"/>
              </a:spcAft>
              <a:buClr>
                <a:srgbClr val="FFFFFF"/>
              </a:buClr>
              <a:buSzPts val="400"/>
              <a:buFont typeface="Helvetica Neue"/>
              <a:buNone/>
              <a:defRPr>
                <a:solidFill>
                  <a:srgbClr val="FFFFFF"/>
                </a:solidFill>
              </a:defRPr>
            </a:lvl8pPr>
            <a:lvl9pPr marL="0" lvl="8" indent="0" algn="r">
              <a:lnSpc>
                <a:spcPct val="110000"/>
              </a:lnSpc>
              <a:spcBef>
                <a:spcPts val="0"/>
              </a:spcBef>
              <a:spcAft>
                <a:spcPts val="0"/>
              </a:spcAft>
              <a:buClr>
                <a:srgbClr val="FFFFFF"/>
              </a:buClr>
              <a:buSzPts val="400"/>
              <a:buFont typeface="Helvetica Neue"/>
              <a:buNone/>
              <a:defRPr>
                <a:solidFill>
                  <a:srgbClr val="FFFFFF"/>
                </a:solidFill>
              </a:defRPr>
            </a:lvl9pPr>
          </a:lstStyle>
          <a:p>
            <a:pPr marL="0" lvl="0" indent="0" algn="r" rtl="0">
              <a:spcBef>
                <a:spcPts val="0"/>
              </a:spcBef>
              <a:spcAft>
                <a:spcPts val="0"/>
              </a:spcAft>
              <a:buNone/>
            </a:pPr>
            <a:fld id="{00000000-1234-1234-1234-123412341234}" type="slidenum">
              <a:rPr lang="de-AT"/>
              <a:t>‹Nr.›</a:t>
            </a:fld>
            <a:endParaRPr sz="400" b="0" i="0" u="none" strike="noStrike" cap="none">
              <a:latin typeface="Helvetica Neue"/>
              <a:ea typeface="Helvetica Neue"/>
              <a:cs typeface="Helvetica Neue"/>
              <a:sym typeface="Helvetica Neue"/>
            </a:endParaRPr>
          </a:p>
        </p:txBody>
      </p:sp>
      <p:sp>
        <p:nvSpPr>
          <p:cNvPr id="23" name="Google Shape;23;p21"/>
          <p:cNvSpPr txBox="1"/>
          <p:nvPr/>
        </p:nvSpPr>
        <p:spPr>
          <a:xfrm>
            <a:off x="714599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0" i="0" u="none" strike="noStrike" cap="none">
                <a:solidFill>
                  <a:srgbClr val="FFFFFF"/>
                </a:solidFill>
                <a:latin typeface="Helvetica Neue"/>
                <a:ea typeface="Helvetica Neue"/>
                <a:cs typeface="Helvetica Neue"/>
                <a:sym typeface="Helvetica Neue"/>
              </a:rPr>
              <a:t>MEDIA STUDIO</a:t>
            </a:r>
            <a:endParaRPr/>
          </a:p>
        </p:txBody>
      </p:sp>
      <p:cxnSp>
        <p:nvCxnSpPr>
          <p:cNvPr id="24" name="Google Shape;24;p21"/>
          <p:cNvCxnSpPr/>
          <p:nvPr/>
        </p:nvCxnSpPr>
        <p:spPr>
          <a:xfrm rot="10800000" flipH="1">
            <a:off x="7041356" y="5048249"/>
            <a:ext cx="1" cy="95251"/>
          </a:xfrm>
          <a:prstGeom prst="straightConnector1">
            <a:avLst/>
          </a:prstGeom>
          <a:noFill/>
          <a:ln w="9525" cap="flat" cmpd="sng">
            <a:solidFill>
              <a:srgbClr val="FFFFF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White Master copy">
  <p:cSld name="White Master copy">
    <p:spTree>
      <p:nvGrpSpPr>
        <p:cNvPr id="1" name="Shape 25"/>
        <p:cNvGrpSpPr/>
        <p:nvPr/>
      </p:nvGrpSpPr>
      <p:grpSpPr>
        <a:xfrm>
          <a:off x="0" y="0"/>
          <a:ext cx="0" cy="0"/>
          <a:chOff x="0" y="0"/>
          <a:chExt cx="0" cy="0"/>
        </a:xfrm>
      </p:grpSpPr>
      <p:cxnSp>
        <p:nvCxnSpPr>
          <p:cNvPr id="26" name="Google Shape;26;p22"/>
          <p:cNvCxnSpPr/>
          <p:nvPr/>
        </p:nvCxnSpPr>
        <p:spPr>
          <a:xfrm rot="10800000" flipH="1">
            <a:off x="502443" y="5048249"/>
            <a:ext cx="1" cy="95251"/>
          </a:xfrm>
          <a:prstGeom prst="straightConnector1">
            <a:avLst/>
          </a:prstGeom>
          <a:noFill/>
          <a:ln w="9525" cap="flat" cmpd="sng">
            <a:solidFill>
              <a:srgbClr val="000000"/>
            </a:solidFill>
            <a:prstDash val="solid"/>
            <a:round/>
            <a:headEnd type="none" w="sm" len="sm"/>
            <a:tailEnd type="none" w="sm" len="sm"/>
          </a:ln>
        </p:spPr>
      </p:cxnSp>
      <p:pic>
        <p:nvPicPr>
          <p:cNvPr id="27" name="Google Shape;27;p22" descr="Image"/>
          <p:cNvPicPr preferRelativeResize="0"/>
          <p:nvPr/>
        </p:nvPicPr>
        <p:blipFill rotWithShape="1">
          <a:blip r:embed="rId2">
            <a:alphaModFix/>
          </a:blip>
          <a:srcRect/>
          <a:stretch/>
        </p:blipFill>
        <p:spPr>
          <a:xfrm>
            <a:off x="602428" y="5048250"/>
            <a:ext cx="164445" cy="43693"/>
          </a:xfrm>
          <a:prstGeom prst="rect">
            <a:avLst/>
          </a:prstGeom>
          <a:noFill/>
          <a:ln>
            <a:noFill/>
          </a:ln>
        </p:spPr>
      </p:pic>
      <p:sp>
        <p:nvSpPr>
          <p:cNvPr id="28" name="Google Shape;28;p22"/>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
        <p:nvSpPr>
          <p:cNvPr id="29" name="Google Shape;29;p22"/>
          <p:cNvSpPr txBox="1"/>
          <p:nvPr/>
        </p:nvSpPr>
        <p:spPr>
          <a:xfrm>
            <a:off x="6125318"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30" name="Google Shape;30;p22"/>
          <p:cNvCxnSpPr/>
          <p:nvPr/>
        </p:nvCxnSpPr>
        <p:spPr>
          <a:xfrm rot="10800000" flipH="1">
            <a:off x="6031706" y="5048249"/>
            <a:ext cx="1" cy="95251"/>
          </a:xfrm>
          <a:prstGeom prst="straightConnector1">
            <a:avLst/>
          </a:prstGeom>
          <a:noFill/>
          <a:ln w="9525" cap="flat" cmpd="sng">
            <a:solidFill>
              <a:srgbClr val="000000"/>
            </a:solidFill>
            <a:prstDash val="solid"/>
            <a:round/>
            <a:headEnd type="none" w="sm" len="sm"/>
            <a:tailEnd type="none" w="sm" len="sm"/>
          </a:ln>
        </p:spPr>
      </p:cxnSp>
      <p:sp>
        <p:nvSpPr>
          <p:cNvPr id="31" name="Google Shape;31;p22"/>
          <p:cNvSpPr/>
          <p:nvPr/>
        </p:nvSpPr>
        <p:spPr>
          <a:xfrm>
            <a:off x="2607729" y="0"/>
            <a:ext cx="6535160"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0px Gutter Typography Grid copy 11">
  <p:cSld name="20px Gutter Typography Grid copy 11">
    <p:spTree>
      <p:nvGrpSpPr>
        <p:cNvPr id="1" name="Shape 32"/>
        <p:cNvGrpSpPr/>
        <p:nvPr/>
      </p:nvGrpSpPr>
      <p:grpSpPr>
        <a:xfrm>
          <a:off x="0" y="0"/>
          <a:ext cx="0" cy="0"/>
          <a:chOff x="0" y="0"/>
          <a:chExt cx="0" cy="0"/>
        </a:xfrm>
      </p:grpSpPr>
      <p:cxnSp>
        <p:nvCxnSpPr>
          <p:cNvPr id="33" name="Google Shape;33;p23"/>
          <p:cNvCxnSpPr/>
          <p:nvPr/>
        </p:nvCxnSpPr>
        <p:spPr>
          <a:xfrm rot="10800000" flipH="1">
            <a:off x="507206" y="5048249"/>
            <a:ext cx="1" cy="95251"/>
          </a:xfrm>
          <a:prstGeom prst="straightConnector1">
            <a:avLst/>
          </a:prstGeom>
          <a:noFill/>
          <a:ln w="9525" cap="flat" cmpd="sng">
            <a:solidFill>
              <a:srgbClr val="000000"/>
            </a:solidFill>
            <a:prstDash val="solid"/>
            <a:round/>
            <a:headEnd type="none" w="sm" len="sm"/>
            <a:tailEnd type="none" w="sm" len="sm"/>
          </a:ln>
        </p:spPr>
      </p:cxnSp>
      <p:pic>
        <p:nvPicPr>
          <p:cNvPr id="34" name="Google Shape;34;p23"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pic>
        <p:nvPicPr>
          <p:cNvPr id="35" name="Google Shape;35;p23" descr="Image"/>
          <p:cNvPicPr preferRelativeResize="0"/>
          <p:nvPr/>
        </p:nvPicPr>
        <p:blipFill rotWithShape="1">
          <a:blip r:embed="rId3">
            <a:alphaModFix/>
          </a:blip>
          <a:srcRect/>
          <a:stretch/>
        </p:blipFill>
        <p:spPr>
          <a:xfrm>
            <a:off x="607190" y="5053012"/>
            <a:ext cx="164446" cy="43693"/>
          </a:xfrm>
          <a:prstGeom prst="rect">
            <a:avLst/>
          </a:prstGeom>
          <a:noFill/>
          <a:ln>
            <a:noFill/>
          </a:ln>
        </p:spPr>
      </p:pic>
      <p:sp>
        <p:nvSpPr>
          <p:cNvPr id="36" name="Google Shape;36;p23"/>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
        <p:nvSpPr>
          <p:cNvPr id="37" name="Google Shape;37;p23"/>
          <p:cNvSpPr txBox="1"/>
          <p:nvPr/>
        </p:nvSpPr>
        <p:spPr>
          <a:xfrm>
            <a:off x="714599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400"/>
              <a:buFont typeface="Helvetica Neue"/>
              <a:buNone/>
            </a:pPr>
            <a:r>
              <a:rPr lang="de-AT" sz="400" b="0" i="0" u="none" strike="noStrike" cap="none">
                <a:solidFill>
                  <a:srgbClr val="000000"/>
                </a:solidFill>
                <a:latin typeface="Helvetica Neue"/>
                <a:ea typeface="Helvetica Neue"/>
                <a:cs typeface="Helvetica Neue"/>
                <a:sym typeface="Helvetica Neue"/>
              </a:rPr>
              <a:t>MEDIA STUDIO</a:t>
            </a:r>
            <a:endParaRPr/>
          </a:p>
        </p:txBody>
      </p:sp>
      <p:cxnSp>
        <p:nvCxnSpPr>
          <p:cNvPr id="38" name="Google Shape;38;p23"/>
          <p:cNvCxnSpPr/>
          <p:nvPr/>
        </p:nvCxnSpPr>
        <p:spPr>
          <a:xfrm rot="10800000" flipH="1">
            <a:off x="7041356" y="5048249"/>
            <a:ext cx="1" cy="95251"/>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0px Gutter Typography Grid copy 15">
  <p:cSld name="20px Gutter Typography Grid copy 15">
    <p:spTree>
      <p:nvGrpSpPr>
        <p:cNvPr id="1" name="Shape 39"/>
        <p:cNvGrpSpPr/>
        <p:nvPr/>
      </p:nvGrpSpPr>
      <p:grpSpPr>
        <a:xfrm>
          <a:off x="0" y="0"/>
          <a:ext cx="0" cy="0"/>
          <a:chOff x="0" y="0"/>
          <a:chExt cx="0" cy="0"/>
        </a:xfrm>
      </p:grpSpPr>
      <p:sp>
        <p:nvSpPr>
          <p:cNvPr id="40" name="Google Shape;40;p24"/>
          <p:cNvSpPr/>
          <p:nvPr/>
        </p:nvSpPr>
        <p:spPr>
          <a:xfrm>
            <a:off x="2607729" y="0"/>
            <a:ext cx="6535160"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41" name="Google Shape;41;p24"/>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ck Master">
  <p:cSld name="Black Master">
    <p:bg>
      <p:bgPr>
        <a:solidFill>
          <a:srgbClr val="000000"/>
        </a:solidFill>
        <a:effectLst/>
      </p:bgPr>
    </p:bg>
    <p:spTree>
      <p:nvGrpSpPr>
        <p:cNvPr id="1" name="Shape 42"/>
        <p:cNvGrpSpPr/>
        <p:nvPr/>
      </p:nvGrpSpPr>
      <p:grpSpPr>
        <a:xfrm>
          <a:off x="0" y="0"/>
          <a:ext cx="0" cy="0"/>
          <a:chOff x="0" y="0"/>
          <a:chExt cx="0" cy="0"/>
        </a:xfrm>
      </p:grpSpPr>
      <p:cxnSp>
        <p:nvCxnSpPr>
          <p:cNvPr id="43" name="Google Shape;43;p25"/>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44" name="Google Shape;44;p25"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45" name="Google Shape;45;p25"/>
          <p:cNvSpPr txBox="1"/>
          <p:nvPr/>
        </p:nvSpPr>
        <p:spPr>
          <a:xfrm>
            <a:off x="6125318"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DOCUMENT TITLE</a:t>
            </a:r>
            <a:endParaRPr/>
          </a:p>
        </p:txBody>
      </p:sp>
      <p:cxnSp>
        <p:nvCxnSpPr>
          <p:cNvPr id="46" name="Google Shape;46;p25"/>
          <p:cNvCxnSpPr/>
          <p:nvPr/>
        </p:nvCxnSpPr>
        <p:spPr>
          <a:xfrm rot="10800000" flipH="1">
            <a:off x="6031706" y="5048249"/>
            <a:ext cx="1" cy="95251"/>
          </a:xfrm>
          <a:prstGeom prst="straightConnector1">
            <a:avLst/>
          </a:prstGeom>
          <a:noFill/>
          <a:ln w="9525" cap="flat" cmpd="sng">
            <a:solidFill>
              <a:srgbClr val="FFFFFF"/>
            </a:solidFill>
            <a:prstDash val="solid"/>
            <a:round/>
            <a:headEnd type="none" w="sm" len="sm"/>
            <a:tailEnd type="none" w="sm" len="sm"/>
          </a:ln>
        </p:spPr>
      </p:cxnSp>
      <p:sp>
        <p:nvSpPr>
          <p:cNvPr id="47" name="Google Shape;47;p25"/>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48" name="Google Shape;48;p25"/>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0px Gutter Typography Grid copy 17">
  <p:cSld name="20px Gutter Typography Grid copy 17">
    <p:spTree>
      <p:nvGrpSpPr>
        <p:cNvPr id="1" name="Shape 49"/>
        <p:cNvGrpSpPr/>
        <p:nvPr/>
      </p:nvGrpSpPr>
      <p:grpSpPr>
        <a:xfrm>
          <a:off x="0" y="0"/>
          <a:ext cx="0" cy="0"/>
          <a:chOff x="0" y="0"/>
          <a:chExt cx="0" cy="0"/>
        </a:xfrm>
      </p:grpSpPr>
      <p:sp>
        <p:nvSpPr>
          <p:cNvPr id="50" name="Google Shape;50;p26"/>
          <p:cNvSpPr/>
          <p:nvPr/>
        </p:nvSpPr>
        <p:spPr>
          <a:xfrm>
            <a:off x="0" y="-1"/>
            <a:ext cx="6032822"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51" name="Google Shape;51;p26"/>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52" name="Google Shape;52;p26"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53" name="Google Shape;53;p26"/>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54" name="Google Shape;54;p26"/>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
        <p:nvSpPr>
          <p:cNvPr id="55" name="Google Shape;55;p26"/>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56" name="Google Shape;56;p26"/>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7"/>
          <p:cNvSpPr txBox="1"/>
          <p:nvPr/>
        </p:nvSpPr>
        <p:spPr>
          <a:xfrm>
            <a:off x="6639668" y="5042349"/>
            <a:ext cx="1236397"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TALENT NETWORK</a:t>
            </a:r>
            <a:endParaRPr/>
          </a:p>
        </p:txBody>
      </p:sp>
      <p:sp>
        <p:nvSpPr>
          <p:cNvPr id="7" name="Google Shape;7;p17"/>
          <p:cNvSpPr txBox="1">
            <a:spLocks noGrp="1"/>
          </p:cNvSpPr>
          <p:nvPr>
            <p:ph type="title"/>
          </p:nvPr>
        </p:nvSpPr>
        <p:spPr>
          <a:xfrm>
            <a:off x="200025" y="200025"/>
            <a:ext cx="3929063" cy="571500"/>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1pPr>
            <a:lvl2pPr marR="0" lvl="1"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2pPr>
            <a:lvl3pPr marR="0" lvl="2"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3pPr>
            <a:lvl4pPr marR="0" lvl="3"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4pPr>
            <a:lvl5pPr marR="0" lvl="4"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5pPr>
            <a:lvl6pPr marR="0" lvl="5"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6pPr>
            <a:lvl7pPr marR="0" lvl="6"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7pPr>
            <a:lvl8pPr marR="0" lvl="7"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8pPr>
            <a:lvl9pPr marR="0" lvl="8"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9pPr>
          </a:lstStyle>
          <a:p>
            <a:endParaRPr/>
          </a:p>
        </p:txBody>
      </p:sp>
      <p:sp>
        <p:nvSpPr>
          <p:cNvPr id="8" name="Google Shape;8;p17"/>
          <p:cNvSpPr txBox="1">
            <a:spLocks noGrp="1"/>
          </p:cNvSpPr>
          <p:nvPr>
            <p:ph type="body" idx="1"/>
          </p:nvPr>
        </p:nvSpPr>
        <p:spPr>
          <a:xfrm>
            <a:off x="200025" y="200025"/>
            <a:ext cx="7958138" cy="3257550"/>
          </a:xfrm>
          <a:prstGeom prst="rect">
            <a:avLst/>
          </a:prstGeom>
          <a:noFill/>
          <a:ln>
            <a:noFill/>
          </a:ln>
        </p:spPr>
        <p:txBody>
          <a:bodyPr spcFirstLastPara="1" wrap="square" lIns="0" tIns="0" rIns="0" bIns="0" anchor="t" anchorCtr="0">
            <a:noAutofit/>
          </a:bodyPr>
          <a:lstStyle>
            <a:lvl1pPr marL="457200" marR="0" lvl="0"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1pPr>
            <a:lvl2pPr marL="914400" marR="0" lvl="1"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2pPr>
            <a:lvl3pPr marL="1371600" marR="0" lvl="2"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3pPr>
            <a:lvl4pPr marL="1828800" marR="0" lvl="3"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4pPr>
            <a:lvl5pPr marL="2286000" marR="0" lvl="4"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5pPr>
            <a:lvl6pPr marL="2743200" marR="0" lvl="5"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6pPr>
            <a:lvl7pPr marL="3200400" marR="0" lvl="6"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7pPr>
            <a:lvl8pPr marL="3657600" marR="0" lvl="7"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8pPr>
            <a:lvl9pPr marL="4114800" marR="0" lvl="8"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9pPr>
          </a:lstStyle>
          <a:p>
            <a:endParaRPr/>
          </a:p>
        </p:txBody>
      </p:sp>
      <p:sp>
        <p:nvSpPr>
          <p:cNvPr id="9" name="Google Shape;9;p17"/>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marR="0" lvl="0"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1pPr>
            <a:lvl2pPr marL="0" marR="0" lvl="1"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2pPr>
            <a:lvl3pPr marL="0" marR="0" lvl="2"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3pPr>
            <a:lvl4pPr marL="0" marR="0" lvl="3"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4pPr>
            <a:lvl5pPr marL="0" marR="0" lvl="4"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5pPr>
            <a:lvl6pPr marL="0" marR="0" lvl="5"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6pPr>
            <a:lvl7pPr marL="0" marR="0" lvl="6"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7pPr>
            <a:lvl8pPr marL="0" marR="0" lvl="7"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8pPr>
            <a:lvl9pPr marL="0" marR="0" lvl="8"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104" name="Google Shape;104;p1"/>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400"/>
              <a:buFont typeface="Helvetica Neue"/>
              <a:buNone/>
            </a:pPr>
            <a:fld id="{00000000-1234-1234-1234-123412341234}" type="slidenum">
              <a:rPr lang="de-AT" b="1"/>
              <a:t>1</a:t>
            </a:fld>
            <a:endParaRPr/>
          </a:p>
        </p:txBody>
      </p:sp>
      <p:sp>
        <p:nvSpPr>
          <p:cNvPr id="105" name="Google Shape;105;p1"/>
          <p:cNvSpPr txBox="1"/>
          <p:nvPr/>
        </p:nvSpPr>
        <p:spPr>
          <a:xfrm>
            <a:off x="1099976" y="2415066"/>
            <a:ext cx="5248232" cy="1338059"/>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Eine Kultur </a:t>
            </a:r>
            <a:r>
              <a:rPr lang="de-AT" sz="3200" b="1" i="0" u="none" strike="noStrike" cap="none">
                <a:solidFill>
                  <a:srgbClr val="FFFFFF"/>
                </a:solidFill>
                <a:latin typeface="Questrial"/>
                <a:ea typeface="Questrial"/>
                <a:cs typeface="Questrial"/>
                <a:sym typeface="Questrial"/>
              </a:rPr>
              <a:t>der Einladung </a:t>
            </a:r>
            <a:endParaRPr dirty="0"/>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schaffen</a:t>
            </a:r>
            <a:endParaRPr sz="800" b="0" i="0" u="none" strike="noStrike" cap="none" dirty="0">
              <a:solidFill>
                <a:srgbClr val="000000"/>
              </a:solidFill>
              <a:latin typeface="Helvetica Neue"/>
              <a:ea typeface="Helvetica Neue"/>
              <a:cs typeface="Helvetica Neue"/>
              <a:sym typeface="Helvetica Neue"/>
            </a:endParaRPr>
          </a:p>
        </p:txBody>
      </p:sp>
      <p:pic>
        <p:nvPicPr>
          <p:cNvPr id="3" name="Grafik 2">
            <a:extLst>
              <a:ext uri="{FF2B5EF4-FFF2-40B4-BE49-F238E27FC236}">
                <a16:creationId xmlns:a16="http://schemas.microsoft.com/office/drawing/2014/main" id="{4AAEEB84-6AC0-454C-BACF-D4FC315361FB}"/>
              </a:ext>
            </a:extLst>
          </p:cNvPr>
          <p:cNvPicPr>
            <a:picLocks noChangeAspect="1"/>
          </p:cNvPicPr>
          <p:nvPr/>
        </p:nvPicPr>
        <p:blipFill>
          <a:blip r:embed="rId4"/>
          <a:stretch>
            <a:fillRect/>
          </a:stretch>
        </p:blipFill>
        <p:spPr>
          <a:xfrm>
            <a:off x="5973821" y="1852663"/>
            <a:ext cx="2155692" cy="1959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96" name="Google Shape;196;p10" descr="Image"/>
          <p:cNvPicPr preferRelativeResize="0"/>
          <p:nvPr/>
        </p:nvPicPr>
        <p:blipFill rotWithShape="1">
          <a:blip r:embed="rId4">
            <a:alphaModFix amt="63844"/>
          </a:blip>
          <a:srcRect/>
          <a:stretch/>
        </p:blipFill>
        <p:spPr>
          <a:xfrm>
            <a:off x="-11580" y="-21550"/>
            <a:ext cx="9560036" cy="5391176"/>
          </a:xfrm>
          <a:prstGeom prst="rect">
            <a:avLst/>
          </a:prstGeom>
          <a:noFill/>
          <a:ln>
            <a:noFill/>
          </a:ln>
        </p:spPr>
      </p:pic>
      <p:pic>
        <p:nvPicPr>
          <p:cNvPr id="197" name="Google Shape;197;p10"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99" name="Google Shape;199;p10"/>
          <p:cNvSpPr txBox="1"/>
          <p:nvPr/>
        </p:nvSpPr>
        <p:spPr>
          <a:xfrm>
            <a:off x="-372563" y="308574"/>
            <a:ext cx="4770317" cy="334707"/>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Die Kraft der Evangelisation</a:t>
            </a:r>
            <a:endParaRPr sz="2000" b="1" i="0" u="none" strike="noStrike" cap="none">
              <a:solidFill>
                <a:srgbClr val="FFFFFF"/>
              </a:solidFill>
              <a:latin typeface="Questrial"/>
              <a:ea typeface="Questrial"/>
              <a:cs typeface="Questrial"/>
              <a:sym typeface="Questrial"/>
            </a:endParaRPr>
          </a:p>
        </p:txBody>
      </p:sp>
      <p:sp>
        <p:nvSpPr>
          <p:cNvPr id="200" name="Google Shape;200;p10"/>
          <p:cNvSpPr txBox="1"/>
          <p:nvPr/>
        </p:nvSpPr>
        <p:spPr>
          <a:xfrm>
            <a:off x="680971" y="2574400"/>
            <a:ext cx="9037500" cy="19782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i="0" u="none" strike="noStrike" cap="none">
                <a:solidFill>
                  <a:srgbClr val="FFFFFF"/>
                </a:solidFill>
                <a:latin typeface="Questrial"/>
                <a:ea typeface="Questrial"/>
                <a:cs typeface="Questrial"/>
                <a:sym typeface="Questrial"/>
              </a:rPr>
              <a:t>Es beginnt alles mit einer </a:t>
            </a:r>
            <a:r>
              <a:rPr lang="de-AT" sz="3200" b="1" i="0" u="none" strike="noStrike" cap="none">
                <a:solidFill>
                  <a:srgbClr val="FFFFFF"/>
                </a:solidFill>
                <a:latin typeface="Questrial"/>
                <a:ea typeface="Questrial"/>
                <a:cs typeface="Questrial"/>
                <a:sym typeface="Questrial"/>
              </a:rPr>
              <a:t>Einladung</a:t>
            </a:r>
            <a:r>
              <a:rPr lang="de-AT" sz="3200" b="1">
                <a:solidFill>
                  <a:srgbClr val="FFFFFF"/>
                </a:solidFill>
                <a:latin typeface="Questrial"/>
                <a:ea typeface="Questrial"/>
                <a:cs typeface="Questrial"/>
                <a:sym typeface="Questrial"/>
              </a:rPr>
              <a:t>.</a:t>
            </a:r>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 </a:t>
            </a:r>
            <a:endParaRPr/>
          </a:p>
        </p:txBody>
      </p:sp>
      <p:pic>
        <p:nvPicPr>
          <p:cNvPr id="8" name="Grafik 7" descr="Ein Bild, das Objekt, Licht enthält.&#10;&#10;Automatisch generierte Beschreibung">
            <a:extLst>
              <a:ext uri="{FF2B5EF4-FFF2-40B4-BE49-F238E27FC236}">
                <a16:creationId xmlns:a16="http://schemas.microsoft.com/office/drawing/2014/main" id="{6758686C-7A7B-4FCD-BF25-C46E51DCEB07}"/>
              </a:ext>
            </a:extLst>
          </p:cNvPr>
          <p:cNvPicPr>
            <a:picLocks noChangeAspect="1"/>
          </p:cNvPicPr>
          <p:nvPr/>
        </p:nvPicPr>
        <p:blipFill>
          <a:blip r:embed="rId6"/>
          <a:stretch>
            <a:fillRect/>
          </a:stretch>
        </p:blipFill>
        <p:spPr>
          <a:xfrm>
            <a:off x="8011781" y="4091552"/>
            <a:ext cx="885991" cy="8164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descr="Image"/>
          <p:cNvPicPr preferRelativeResize="0"/>
          <p:nvPr/>
        </p:nvPicPr>
        <p:blipFill rotWithShape="1">
          <a:blip r:embed="rId3">
            <a:alphaModFix/>
          </a:blip>
          <a:srcRect l="50020"/>
          <a:stretch/>
        </p:blipFill>
        <p:spPr>
          <a:xfrm>
            <a:off x="4573930" y="-69458"/>
            <a:ext cx="4625346" cy="5861222"/>
          </a:xfrm>
          <a:prstGeom prst="rect">
            <a:avLst/>
          </a:prstGeom>
          <a:noFill/>
          <a:ln>
            <a:noFill/>
          </a:ln>
        </p:spPr>
      </p:pic>
      <p:sp>
        <p:nvSpPr>
          <p:cNvPr id="206" name="Google Shape;206;p11"/>
          <p:cNvSpPr txBox="1"/>
          <p:nvPr/>
        </p:nvSpPr>
        <p:spPr>
          <a:xfrm>
            <a:off x="5126566" y="1649839"/>
            <a:ext cx="3345467"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a:solidFill>
                  <a:srgbClr val="000000"/>
                </a:solidFill>
                <a:latin typeface="Questrial"/>
                <a:ea typeface="Questrial"/>
                <a:cs typeface="Questrial"/>
                <a:sym typeface="Questrial"/>
              </a:rPr>
              <a:t>Die Kirche für die </a:t>
            </a:r>
            <a:br>
              <a:rPr lang="de-AT" sz="2000" b="0" i="0" u="none" strike="noStrike" cap="none">
                <a:solidFill>
                  <a:srgbClr val="000000"/>
                </a:solidFill>
                <a:latin typeface="Questrial"/>
                <a:ea typeface="Questrial"/>
                <a:cs typeface="Questrial"/>
                <a:sym typeface="Questrial"/>
              </a:rPr>
            </a:br>
            <a:r>
              <a:rPr lang="de-AT" sz="2000" b="0" i="0" u="none" strike="noStrike" cap="none">
                <a:solidFill>
                  <a:srgbClr val="000000"/>
                </a:solidFill>
                <a:latin typeface="Questrial"/>
                <a:ea typeface="Questrial"/>
                <a:cs typeface="Questrial"/>
                <a:sym typeface="Questrial"/>
              </a:rPr>
              <a:t>Durchführung auszustatten</a:t>
            </a:r>
            <a:r>
              <a:rPr lang="de-AT" sz="2000" b="0" i="0" u="none" strike="noStrike" cap="none">
                <a:solidFill>
                  <a:srgbClr val="000000"/>
                </a:solidFill>
                <a:latin typeface="Arial"/>
                <a:ea typeface="Arial"/>
                <a:cs typeface="Arial"/>
                <a:sym typeface="Arial"/>
              </a:rPr>
              <a:t>   </a:t>
            </a:r>
            <a:endParaRPr/>
          </a:p>
        </p:txBody>
      </p:sp>
      <p:sp>
        <p:nvSpPr>
          <p:cNvPr id="207" name="Google Shape;207;p11"/>
          <p:cNvSpPr txBox="1"/>
          <p:nvPr/>
        </p:nvSpPr>
        <p:spPr>
          <a:xfrm>
            <a:off x="1478738" y="2695223"/>
            <a:ext cx="2019853" cy="365485"/>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DA322A"/>
              </a:buClr>
              <a:buSzPts val="2000"/>
              <a:buFont typeface="Questrial"/>
              <a:buNone/>
            </a:pPr>
            <a:r>
              <a:rPr lang="de-AT" sz="2000" b="1" i="0" u="none" strike="noStrike" cap="none" dirty="0">
                <a:solidFill>
                  <a:srgbClr val="DA322A"/>
                </a:solidFill>
                <a:latin typeface="Questrial"/>
                <a:ea typeface="Questrial"/>
                <a:cs typeface="Questrial"/>
                <a:sym typeface="Questrial"/>
              </a:rPr>
              <a:t>Alphalive </a:t>
            </a:r>
            <a:r>
              <a:rPr lang="de-AT" sz="2000" b="1" dirty="0" err="1">
                <a:solidFill>
                  <a:srgbClr val="DA322A"/>
                </a:solidFill>
                <a:latin typeface="Questrial"/>
                <a:ea typeface="Questrial"/>
                <a:cs typeface="Questrial"/>
                <a:sym typeface="Questrial"/>
              </a:rPr>
              <a:t>I</a:t>
            </a:r>
            <a:r>
              <a:rPr lang="de-AT" sz="2000" b="1" i="0" u="none" strike="noStrike" cap="none" dirty="0" err="1">
                <a:solidFill>
                  <a:srgbClr val="DA322A"/>
                </a:solidFill>
                <a:latin typeface="Questrial"/>
                <a:ea typeface="Questrial"/>
                <a:cs typeface="Questrial"/>
                <a:sym typeface="Questrial"/>
              </a:rPr>
              <a:t>nvite</a:t>
            </a:r>
            <a:endParaRPr dirty="0"/>
          </a:p>
        </p:txBody>
      </p:sp>
      <p:sp>
        <p:nvSpPr>
          <p:cNvPr id="208" name="Google Shape;208;p11"/>
          <p:cNvSpPr txBox="1"/>
          <p:nvPr/>
        </p:nvSpPr>
        <p:spPr>
          <a:xfrm>
            <a:off x="5871194" y="2678410"/>
            <a:ext cx="2030818" cy="365485"/>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2000"/>
              <a:buFont typeface="Questrial"/>
              <a:buNone/>
            </a:pPr>
            <a:r>
              <a:rPr lang="de-AT" sz="2000" b="1" i="0" u="none" strike="noStrike" cap="none" dirty="0">
                <a:solidFill>
                  <a:srgbClr val="DA322A"/>
                </a:solidFill>
                <a:latin typeface="Questrial"/>
                <a:ea typeface="Questrial"/>
                <a:cs typeface="Questrial"/>
                <a:sym typeface="Questrial"/>
              </a:rPr>
              <a:t>Alphalive </a:t>
            </a:r>
            <a:r>
              <a:rPr lang="de-AT" sz="2000" b="1" i="0" u="none" strike="noStrike" cap="none" dirty="0" err="1">
                <a:solidFill>
                  <a:srgbClr val="DA322A"/>
                </a:solidFill>
                <a:latin typeface="Questrial"/>
                <a:ea typeface="Questrial"/>
                <a:cs typeface="Questrial"/>
                <a:sym typeface="Questrial"/>
              </a:rPr>
              <a:t>Equip</a:t>
            </a:r>
            <a:endParaRPr dirty="0"/>
          </a:p>
        </p:txBody>
      </p:sp>
      <p:pic>
        <p:nvPicPr>
          <p:cNvPr id="210" name="Google Shape;210;p11" descr="Image"/>
          <p:cNvPicPr preferRelativeResize="0"/>
          <p:nvPr/>
        </p:nvPicPr>
        <p:blipFill rotWithShape="1">
          <a:blip r:embed="rId4">
            <a:alphaModFix/>
          </a:blip>
          <a:srcRect/>
          <a:stretch/>
        </p:blipFill>
        <p:spPr>
          <a:xfrm>
            <a:off x="5421989" y="2516655"/>
            <a:ext cx="2754619" cy="722620"/>
          </a:xfrm>
          <a:prstGeom prst="rect">
            <a:avLst/>
          </a:prstGeom>
          <a:noFill/>
          <a:ln>
            <a:noFill/>
          </a:ln>
        </p:spPr>
      </p:pic>
      <p:pic>
        <p:nvPicPr>
          <p:cNvPr id="211" name="Google Shape;211;p11" descr="Image"/>
          <p:cNvPicPr preferRelativeResize="0"/>
          <p:nvPr/>
        </p:nvPicPr>
        <p:blipFill rotWithShape="1">
          <a:blip r:embed="rId4">
            <a:alphaModFix/>
          </a:blip>
          <a:srcRect/>
          <a:stretch/>
        </p:blipFill>
        <p:spPr>
          <a:xfrm>
            <a:off x="1175783" y="2516655"/>
            <a:ext cx="2754618" cy="722620"/>
          </a:xfrm>
          <a:prstGeom prst="rect">
            <a:avLst/>
          </a:prstGeom>
          <a:noFill/>
          <a:ln>
            <a:noFill/>
          </a:ln>
        </p:spPr>
      </p:pic>
      <p:sp>
        <p:nvSpPr>
          <p:cNvPr id="212" name="Google Shape;212;p11"/>
          <p:cNvSpPr txBox="1"/>
          <p:nvPr/>
        </p:nvSpPr>
        <p:spPr>
          <a:xfrm>
            <a:off x="2391668" y="580526"/>
            <a:ext cx="4458877" cy="365485"/>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a:solidFill>
                  <a:srgbClr val="000000"/>
                </a:solidFill>
                <a:latin typeface="Questrial"/>
                <a:ea typeface="Questrial"/>
                <a:cs typeface="Questrial"/>
                <a:sym typeface="Questrial"/>
              </a:rPr>
              <a:t>Wir entwickeln neues Material um</a:t>
            </a:r>
            <a:endParaRPr sz="800" b="0" i="0" u="none" strike="noStrike" cap="none">
              <a:solidFill>
                <a:srgbClr val="000000"/>
              </a:solidFill>
              <a:latin typeface="Helvetica Neue"/>
              <a:ea typeface="Helvetica Neue"/>
              <a:cs typeface="Helvetica Neue"/>
              <a:sym typeface="Helvetica Neue"/>
            </a:endParaRPr>
          </a:p>
        </p:txBody>
      </p:sp>
      <p:sp>
        <p:nvSpPr>
          <p:cNvPr id="213" name="Google Shape;213;p11"/>
          <p:cNvSpPr txBox="1"/>
          <p:nvPr/>
        </p:nvSpPr>
        <p:spPr>
          <a:xfrm>
            <a:off x="994656" y="1649839"/>
            <a:ext cx="2794035"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a:solidFill>
                  <a:srgbClr val="000000"/>
                </a:solidFill>
                <a:latin typeface="Questrial"/>
                <a:ea typeface="Questrial"/>
                <a:cs typeface="Questrial"/>
                <a:sym typeface="Questrial"/>
              </a:rPr>
              <a:t>Die Kirche für die </a:t>
            </a:r>
            <a:br>
              <a:rPr lang="de-AT" sz="2000" b="0" i="0" u="none" strike="noStrike" cap="none">
                <a:solidFill>
                  <a:srgbClr val="000000"/>
                </a:solidFill>
                <a:latin typeface="Questrial"/>
                <a:ea typeface="Questrial"/>
                <a:cs typeface="Questrial"/>
                <a:sym typeface="Questrial"/>
              </a:rPr>
            </a:br>
            <a:r>
              <a:rPr lang="de-AT" sz="2000" b="0" i="0" u="none" strike="noStrike" cap="none">
                <a:solidFill>
                  <a:srgbClr val="000000"/>
                </a:solidFill>
                <a:latin typeface="Questrial"/>
                <a:ea typeface="Questrial"/>
                <a:cs typeface="Questrial"/>
                <a:sym typeface="Questrial"/>
              </a:rPr>
              <a:t>Einladung auszustatten</a:t>
            </a:r>
            <a:r>
              <a:rPr lang="de-AT" sz="2000" b="0" i="0" u="none" strike="noStrike" cap="none">
                <a:solidFill>
                  <a:srgbClr val="000000"/>
                </a:solidFill>
                <a:latin typeface="Arial"/>
                <a:ea typeface="Arial"/>
                <a:cs typeface="Arial"/>
                <a:sym typeface="Arial"/>
              </a:rPr>
              <a:t> </a:t>
            </a:r>
            <a:endParaRPr/>
          </a:p>
        </p:txBody>
      </p:sp>
      <p:sp>
        <p:nvSpPr>
          <p:cNvPr id="214" name="Google Shape;214;p11"/>
          <p:cNvSpPr/>
          <p:nvPr/>
        </p:nvSpPr>
        <p:spPr>
          <a:xfrm>
            <a:off x="47506" y="4948593"/>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pic>
        <p:nvPicPr>
          <p:cNvPr id="12" name="Grafik 11">
            <a:extLst>
              <a:ext uri="{FF2B5EF4-FFF2-40B4-BE49-F238E27FC236}">
                <a16:creationId xmlns:a16="http://schemas.microsoft.com/office/drawing/2014/main" id="{4995567A-D7B5-4EB4-A4E5-B4A43AE49A26}"/>
              </a:ext>
            </a:extLst>
          </p:cNvPr>
          <p:cNvPicPr>
            <a:picLocks noChangeAspect="1"/>
          </p:cNvPicPr>
          <p:nvPr/>
        </p:nvPicPr>
        <p:blipFill>
          <a:blip r:embed="rId5">
            <a:alphaModFix amt="74000"/>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descr="Image"/>
          <p:cNvPicPr preferRelativeResize="0"/>
          <p:nvPr/>
        </p:nvPicPr>
        <p:blipFill rotWithShape="1">
          <a:blip r:embed="rId3">
            <a:alphaModFix/>
          </a:blip>
          <a:srcRect/>
          <a:stretch/>
        </p:blipFill>
        <p:spPr>
          <a:xfrm>
            <a:off x="-55276" y="-69458"/>
            <a:ext cx="9254552" cy="5861222"/>
          </a:xfrm>
          <a:prstGeom prst="rect">
            <a:avLst/>
          </a:prstGeom>
          <a:noFill/>
          <a:ln>
            <a:noFill/>
          </a:ln>
        </p:spPr>
      </p:pic>
      <p:sp>
        <p:nvSpPr>
          <p:cNvPr id="221" name="Google Shape;221;p12"/>
          <p:cNvSpPr txBox="1"/>
          <p:nvPr/>
        </p:nvSpPr>
        <p:spPr>
          <a:xfrm>
            <a:off x="729000" y="3420615"/>
            <a:ext cx="7160358" cy="1627369"/>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535353"/>
              </a:buClr>
              <a:buSzPts val="2100"/>
              <a:buFont typeface="Questrial"/>
              <a:buNone/>
            </a:pPr>
            <a:r>
              <a:rPr lang="de-AT" sz="2100" b="0" i="0" u="none" strike="noStrike" cap="none" dirty="0">
                <a:solidFill>
                  <a:srgbClr val="535353"/>
                </a:solidFill>
                <a:latin typeface="Questrial"/>
                <a:ea typeface="Questrial"/>
                <a:cs typeface="Questrial"/>
                <a:sym typeface="Questrial"/>
              </a:rPr>
              <a:t>Neue Alphalive Trainings Videos</a:t>
            </a:r>
            <a:br>
              <a:rPr lang="de-AT" sz="2100" b="0" i="0" u="none" strike="noStrike" cap="none" dirty="0">
                <a:solidFill>
                  <a:srgbClr val="535353"/>
                </a:solidFill>
                <a:latin typeface="Questrial"/>
                <a:ea typeface="Questrial"/>
                <a:cs typeface="Questrial"/>
                <a:sym typeface="Questrial"/>
              </a:rPr>
            </a:br>
            <a:r>
              <a:rPr lang="de-AT" sz="2100" b="0" i="0" u="none" strike="noStrike" cap="none" dirty="0">
                <a:solidFill>
                  <a:srgbClr val="535353"/>
                </a:solidFill>
                <a:latin typeface="Questrial"/>
                <a:ea typeface="Questrial"/>
                <a:cs typeface="Questrial"/>
                <a:sym typeface="Questrial"/>
              </a:rPr>
              <a:t>über die 7 besten Tipps der Durchführung </a:t>
            </a:r>
            <a:endParaRPr dirty="0"/>
          </a:p>
          <a:p>
            <a:pPr marL="0" marR="0" lvl="0" indent="0" algn="l" rtl="0">
              <a:lnSpc>
                <a:spcPct val="100000"/>
              </a:lnSpc>
              <a:spcBef>
                <a:spcPts val="0"/>
              </a:spcBef>
              <a:spcAft>
                <a:spcPts val="0"/>
              </a:spcAft>
              <a:buClr>
                <a:srgbClr val="535353"/>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 </a:t>
            </a:r>
            <a:endParaRPr dirty="0"/>
          </a:p>
        </p:txBody>
      </p:sp>
      <p:sp>
        <p:nvSpPr>
          <p:cNvPr id="222" name="Google Shape;222;p12"/>
          <p:cNvSpPr txBox="1"/>
          <p:nvPr/>
        </p:nvSpPr>
        <p:spPr>
          <a:xfrm>
            <a:off x="633318" y="1129046"/>
            <a:ext cx="5828519" cy="1442703"/>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Neue Ressourcen </a:t>
            </a:r>
            <a:endParaRPr/>
          </a:p>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für die Durchführung</a:t>
            </a:r>
            <a:endParaRPr sz="4500" b="1" i="0" u="none" strike="noStrike" cap="none">
              <a:solidFill>
                <a:srgbClr val="DA322A"/>
              </a:solidFill>
              <a:latin typeface="Questrial"/>
              <a:ea typeface="Questrial"/>
              <a:cs typeface="Questrial"/>
              <a:sym typeface="Questrial"/>
            </a:endParaRPr>
          </a:p>
        </p:txBody>
      </p:sp>
      <p:pic>
        <p:nvPicPr>
          <p:cNvPr id="6" name="Grafik 5">
            <a:extLst>
              <a:ext uri="{FF2B5EF4-FFF2-40B4-BE49-F238E27FC236}">
                <a16:creationId xmlns:a16="http://schemas.microsoft.com/office/drawing/2014/main" id="{ED238AAF-DEE0-45E6-AAD8-8D6D36C94B22}"/>
              </a:ext>
            </a:extLst>
          </p:cNvPr>
          <p:cNvPicPr>
            <a:picLocks noChangeAspect="1"/>
          </p:cNvPicPr>
          <p:nvPr/>
        </p:nvPicPr>
        <p:blipFill>
          <a:blip r:embed="rId4">
            <a:alphaModFix amt="74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3" descr="Image"/>
          <p:cNvPicPr preferRelativeResize="0"/>
          <p:nvPr/>
        </p:nvPicPr>
        <p:blipFill rotWithShape="1">
          <a:blip r:embed="rId3">
            <a:alphaModFix/>
          </a:blip>
          <a:srcRect/>
          <a:stretch/>
        </p:blipFill>
        <p:spPr>
          <a:xfrm>
            <a:off x="-55276" y="-69458"/>
            <a:ext cx="9254552" cy="5861222"/>
          </a:xfrm>
          <a:prstGeom prst="rect">
            <a:avLst/>
          </a:prstGeom>
          <a:noFill/>
          <a:ln>
            <a:noFill/>
          </a:ln>
        </p:spPr>
      </p:pic>
      <p:sp>
        <p:nvSpPr>
          <p:cNvPr id="229" name="Google Shape;229;p13"/>
          <p:cNvSpPr txBox="1"/>
          <p:nvPr/>
        </p:nvSpPr>
        <p:spPr>
          <a:xfrm>
            <a:off x="654455" y="3366314"/>
            <a:ext cx="7192373" cy="2073645"/>
          </a:xfrm>
          <a:prstGeom prst="rect">
            <a:avLst/>
          </a:prstGeom>
          <a:noFill/>
          <a:ln>
            <a:noFill/>
          </a:ln>
        </p:spPr>
        <p:txBody>
          <a:bodyPr spcFirstLastPara="1" wrap="square" lIns="28575" tIns="28575" rIns="28575" bIns="28575" anchor="ctr" anchorCtr="0">
            <a:spAutoFit/>
          </a:bodyPr>
          <a:lstStyle/>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a:solidFill>
                  <a:srgbClr val="535353"/>
                </a:solidFill>
                <a:latin typeface="Questrial"/>
                <a:ea typeface="Questrial"/>
                <a:cs typeface="Questrial"/>
                <a:sym typeface="Questrial"/>
              </a:rPr>
              <a:t>Für den Gottesdienst</a:t>
            </a:r>
            <a:endParaRPr/>
          </a:p>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a:solidFill>
                  <a:srgbClr val="535353"/>
                </a:solidFill>
                <a:latin typeface="Questrial"/>
                <a:ea typeface="Questrial"/>
                <a:cs typeface="Questrial"/>
                <a:sym typeface="Questrial"/>
              </a:rPr>
              <a:t>Für den Hauskreis/Kleingruppe/Bible Study/etc. </a:t>
            </a:r>
            <a:endParaRPr/>
          </a:p>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a:solidFill>
                  <a:srgbClr val="535353"/>
                </a:solidFill>
                <a:latin typeface="Questrial"/>
                <a:ea typeface="Questrial"/>
                <a:cs typeface="Questrial"/>
                <a:sym typeface="Questrial"/>
              </a:rPr>
              <a:t>Einladeflyer, Poster, Karten, etc.</a:t>
            </a:r>
            <a:endParaRPr sz="800" b="0" i="0" u="none" strike="noStrike" cap="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535353"/>
              </a:buClr>
              <a:buSzPts val="800"/>
              <a:buFont typeface="Questrial"/>
              <a:buNone/>
            </a:pPr>
            <a:endParaRPr sz="800" b="0" i="0" u="none" strike="noStrike" cap="none">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535353"/>
              </a:buClr>
              <a:buSzPts val="800"/>
              <a:buFont typeface="Questrial"/>
              <a:buNone/>
            </a:pPr>
            <a:endParaRPr sz="800" b="0" i="0" u="none" strike="noStrike" cap="none">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 </a:t>
            </a:r>
            <a:endParaRPr/>
          </a:p>
        </p:txBody>
      </p:sp>
      <p:sp>
        <p:nvSpPr>
          <p:cNvPr id="230" name="Google Shape;230;p13"/>
          <p:cNvSpPr txBox="1"/>
          <p:nvPr/>
        </p:nvSpPr>
        <p:spPr>
          <a:xfrm>
            <a:off x="652811" y="1108986"/>
            <a:ext cx="4930800" cy="14427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Neue Ressourcen</a:t>
            </a:r>
            <a:br>
              <a:rPr lang="de-AT" sz="4500" b="1" i="0" u="none" strike="noStrike" cap="none">
                <a:solidFill>
                  <a:srgbClr val="DA322A"/>
                </a:solidFill>
                <a:latin typeface="Questrial"/>
                <a:ea typeface="Questrial"/>
                <a:cs typeface="Questrial"/>
                <a:sym typeface="Questrial"/>
              </a:rPr>
            </a:br>
            <a:r>
              <a:rPr lang="de-AT" sz="4500" b="1" i="0" u="none" strike="noStrike" cap="none">
                <a:solidFill>
                  <a:srgbClr val="DA322A"/>
                </a:solidFill>
                <a:latin typeface="Questrial"/>
                <a:ea typeface="Questrial"/>
                <a:cs typeface="Questrial"/>
                <a:sym typeface="Questrial"/>
              </a:rPr>
              <a:t>für die Einladung</a:t>
            </a:r>
            <a:endParaRPr sz="4500" b="1" i="0" u="none" strike="noStrike" cap="none">
              <a:solidFill>
                <a:srgbClr val="DA322A"/>
              </a:solidFill>
              <a:latin typeface="Questrial"/>
              <a:ea typeface="Questrial"/>
              <a:cs typeface="Questrial"/>
              <a:sym typeface="Questrial"/>
            </a:endParaRPr>
          </a:p>
        </p:txBody>
      </p:sp>
      <p:pic>
        <p:nvPicPr>
          <p:cNvPr id="6" name="Grafik 5">
            <a:extLst>
              <a:ext uri="{FF2B5EF4-FFF2-40B4-BE49-F238E27FC236}">
                <a16:creationId xmlns:a16="http://schemas.microsoft.com/office/drawing/2014/main" id="{FD02A39D-8039-40B6-AF03-6BA0B1C792E1}"/>
              </a:ext>
            </a:extLst>
          </p:cNvPr>
          <p:cNvPicPr>
            <a:picLocks noChangeAspect="1"/>
          </p:cNvPicPr>
          <p:nvPr/>
        </p:nvPicPr>
        <p:blipFill>
          <a:blip r:embed="rId4">
            <a:alphaModFix amt="74000"/>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4"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236" name="Google Shape;236;p14"/>
          <p:cNvSpPr txBox="1"/>
          <p:nvPr/>
        </p:nvSpPr>
        <p:spPr>
          <a:xfrm>
            <a:off x="254540" y="2429140"/>
            <a:ext cx="1227900" cy="365485"/>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Sonntage</a:t>
            </a:r>
            <a:endParaRPr sz="800" b="0" i="0" u="none" strike="noStrike" cap="none" dirty="0">
              <a:solidFill>
                <a:srgbClr val="000000"/>
              </a:solidFill>
              <a:latin typeface="Helvetica Neue"/>
              <a:ea typeface="Helvetica Neue"/>
              <a:cs typeface="Helvetica Neue"/>
              <a:sym typeface="Helvetica Neue"/>
            </a:endParaRPr>
          </a:p>
        </p:txBody>
      </p:sp>
      <p:sp>
        <p:nvSpPr>
          <p:cNvPr id="237" name="Google Shape;237;p14"/>
          <p:cNvSpPr txBox="1"/>
          <p:nvPr/>
        </p:nvSpPr>
        <p:spPr>
          <a:xfrm>
            <a:off x="7667737" y="2351452"/>
            <a:ext cx="1221722"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Alphalive</a:t>
            </a:r>
            <a:endParaRPr sz="2000" b="1" i="0" u="none" strike="noStrike" cap="none" dirty="0">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FFFFFF"/>
              </a:buClr>
              <a:buSzPts val="2000"/>
              <a:buFont typeface="Questrial"/>
              <a:buNone/>
            </a:pPr>
            <a:r>
              <a:rPr lang="de-AT" sz="2000" b="1" dirty="0">
                <a:solidFill>
                  <a:srgbClr val="FFFFFF"/>
                </a:solidFill>
                <a:latin typeface="Questrial"/>
                <a:ea typeface="Questrial"/>
                <a:cs typeface="Questrial"/>
                <a:sym typeface="Questrial"/>
              </a:rPr>
              <a:t>Start</a:t>
            </a:r>
            <a:endParaRPr sz="2000" b="1" dirty="0">
              <a:solidFill>
                <a:srgbClr val="FFFFFF"/>
              </a:solidFill>
              <a:latin typeface="Questrial"/>
              <a:ea typeface="Questrial"/>
              <a:cs typeface="Questrial"/>
              <a:sym typeface="Questrial"/>
            </a:endParaRPr>
          </a:p>
        </p:txBody>
      </p:sp>
      <p:cxnSp>
        <p:nvCxnSpPr>
          <p:cNvPr id="239" name="Google Shape;239;p14"/>
          <p:cNvCxnSpPr/>
          <p:nvPr/>
        </p:nvCxnSpPr>
        <p:spPr>
          <a:xfrm>
            <a:off x="1877115" y="2097361"/>
            <a:ext cx="6337531" cy="1"/>
          </a:xfrm>
          <a:prstGeom prst="straightConnector1">
            <a:avLst/>
          </a:prstGeom>
          <a:noFill/>
          <a:ln w="50800" cap="flat" cmpd="sng">
            <a:solidFill>
              <a:srgbClr val="FFFFFF"/>
            </a:solidFill>
            <a:prstDash val="solid"/>
            <a:round/>
            <a:headEnd type="none" w="sm" len="sm"/>
            <a:tailEnd type="none" w="sm" len="sm"/>
          </a:ln>
        </p:spPr>
      </p:cxnSp>
      <p:sp>
        <p:nvSpPr>
          <p:cNvPr id="240" name="Google Shape;240;p14"/>
          <p:cNvSpPr txBox="1"/>
          <p:nvPr/>
        </p:nvSpPr>
        <p:spPr>
          <a:xfrm>
            <a:off x="1688970" y="2426587"/>
            <a:ext cx="1003500" cy="3378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1</a:t>
            </a:r>
            <a:endParaRPr/>
          </a:p>
        </p:txBody>
      </p:sp>
      <p:sp>
        <p:nvSpPr>
          <p:cNvPr id="241" name="Google Shape;241;p14"/>
          <p:cNvSpPr txBox="1"/>
          <p:nvPr/>
        </p:nvSpPr>
        <p:spPr>
          <a:xfrm>
            <a:off x="3007812"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2</a:t>
            </a:r>
            <a:endParaRPr/>
          </a:p>
        </p:txBody>
      </p:sp>
      <p:sp>
        <p:nvSpPr>
          <p:cNvPr id="242" name="Google Shape;242;p14"/>
          <p:cNvSpPr txBox="1"/>
          <p:nvPr/>
        </p:nvSpPr>
        <p:spPr>
          <a:xfrm>
            <a:off x="4478681" y="2426587"/>
            <a:ext cx="1487843"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3</a:t>
            </a:r>
            <a:endParaRPr/>
          </a:p>
        </p:txBody>
      </p:sp>
      <p:sp>
        <p:nvSpPr>
          <p:cNvPr id="243" name="Google Shape;243;p14"/>
          <p:cNvSpPr txBox="1"/>
          <p:nvPr/>
        </p:nvSpPr>
        <p:spPr>
          <a:xfrm>
            <a:off x="6110206"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4</a:t>
            </a:r>
            <a:endParaRPr/>
          </a:p>
        </p:txBody>
      </p:sp>
      <p:cxnSp>
        <p:nvCxnSpPr>
          <p:cNvPr id="244" name="Google Shape;244;p14"/>
          <p:cNvCxnSpPr/>
          <p:nvPr/>
        </p:nvCxnSpPr>
        <p:spPr>
          <a:xfrm rot="10800000" flipH="1">
            <a:off x="1893255"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5" name="Google Shape;245;p14"/>
          <p:cNvCxnSpPr/>
          <p:nvPr/>
        </p:nvCxnSpPr>
        <p:spPr>
          <a:xfrm rot="10800000" flipH="1">
            <a:off x="3474537"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6" name="Google Shape;246;p14"/>
          <p:cNvCxnSpPr/>
          <p:nvPr/>
        </p:nvCxnSpPr>
        <p:spPr>
          <a:xfrm rot="10800000" flipH="1">
            <a:off x="5045879" y="2000754"/>
            <a:ext cx="1" cy="219409"/>
          </a:xfrm>
          <a:prstGeom prst="straightConnector1">
            <a:avLst/>
          </a:prstGeom>
          <a:noFill/>
          <a:ln w="50800" cap="flat" cmpd="sng">
            <a:solidFill>
              <a:srgbClr val="FFFFFF"/>
            </a:solidFill>
            <a:prstDash val="solid"/>
            <a:round/>
            <a:headEnd type="none" w="sm" len="sm"/>
            <a:tailEnd type="none" w="sm" len="sm"/>
          </a:ln>
        </p:spPr>
      </p:cxnSp>
      <p:cxnSp>
        <p:nvCxnSpPr>
          <p:cNvPr id="247" name="Google Shape;247;p14"/>
          <p:cNvCxnSpPr/>
          <p:nvPr/>
        </p:nvCxnSpPr>
        <p:spPr>
          <a:xfrm rot="10800000" flipH="1">
            <a:off x="6604522"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8" name="Google Shape;248;p14"/>
          <p:cNvCxnSpPr/>
          <p:nvPr/>
        </p:nvCxnSpPr>
        <p:spPr>
          <a:xfrm rot="10800000" flipH="1">
            <a:off x="8201264" y="1987657"/>
            <a:ext cx="1" cy="219409"/>
          </a:xfrm>
          <a:prstGeom prst="straightConnector1">
            <a:avLst/>
          </a:prstGeom>
          <a:noFill/>
          <a:ln w="50800" cap="flat" cmpd="sng">
            <a:solidFill>
              <a:srgbClr val="FFFFFF"/>
            </a:solidFill>
            <a:prstDash val="solid"/>
            <a:round/>
            <a:headEnd type="none" w="sm" len="sm"/>
            <a:tailEnd type="none" w="sm" len="sm"/>
          </a:ln>
        </p:spPr>
      </p:cxnSp>
      <p:sp>
        <p:nvSpPr>
          <p:cNvPr id="249" name="Google Shape;249;p14"/>
          <p:cNvSpPr txBox="1"/>
          <p:nvPr/>
        </p:nvSpPr>
        <p:spPr>
          <a:xfrm>
            <a:off x="254540" y="3106869"/>
            <a:ext cx="1100329" cy="615951"/>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Team</a:t>
            </a:r>
            <a:endParaRPr/>
          </a:p>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Training</a:t>
            </a:r>
            <a:endParaRPr/>
          </a:p>
        </p:txBody>
      </p:sp>
      <p:sp>
        <p:nvSpPr>
          <p:cNvPr id="250" name="Google Shape;250;p14"/>
          <p:cNvSpPr txBox="1"/>
          <p:nvPr/>
        </p:nvSpPr>
        <p:spPr>
          <a:xfrm>
            <a:off x="226427" y="796696"/>
            <a:ext cx="1126912" cy="981038"/>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Wochen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bis zum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Start </a:t>
            </a:r>
            <a:endParaRPr/>
          </a:p>
        </p:txBody>
      </p:sp>
      <p:sp>
        <p:nvSpPr>
          <p:cNvPr id="251" name="Google Shape;251;p14"/>
          <p:cNvSpPr txBox="1"/>
          <p:nvPr/>
        </p:nvSpPr>
        <p:spPr>
          <a:xfrm>
            <a:off x="1815406"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4</a:t>
            </a:r>
            <a:endParaRPr/>
          </a:p>
        </p:txBody>
      </p:sp>
      <p:sp>
        <p:nvSpPr>
          <p:cNvPr id="252" name="Google Shape;252;p14"/>
          <p:cNvSpPr txBox="1"/>
          <p:nvPr/>
        </p:nvSpPr>
        <p:spPr>
          <a:xfrm>
            <a:off x="3377938"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3</a:t>
            </a:r>
            <a:endParaRPr/>
          </a:p>
        </p:txBody>
      </p:sp>
      <p:sp>
        <p:nvSpPr>
          <p:cNvPr id="253" name="Google Shape;253;p14"/>
          <p:cNvSpPr txBox="1"/>
          <p:nvPr/>
        </p:nvSpPr>
        <p:spPr>
          <a:xfrm>
            <a:off x="4940469"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2</a:t>
            </a:r>
            <a:endParaRPr/>
          </a:p>
        </p:txBody>
      </p:sp>
      <p:sp>
        <p:nvSpPr>
          <p:cNvPr id="254" name="Google Shape;254;p14"/>
          <p:cNvSpPr txBox="1"/>
          <p:nvPr/>
        </p:nvSpPr>
        <p:spPr>
          <a:xfrm>
            <a:off x="6511812"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1</a:t>
            </a:r>
            <a:endParaRPr/>
          </a:p>
        </p:txBody>
      </p:sp>
      <p:cxnSp>
        <p:nvCxnSpPr>
          <p:cNvPr id="255" name="Google Shape;255;p14"/>
          <p:cNvCxnSpPr/>
          <p:nvPr/>
        </p:nvCxnSpPr>
        <p:spPr>
          <a:xfrm>
            <a:off x="1877115" y="3414844"/>
            <a:ext cx="6422059" cy="0"/>
          </a:xfrm>
          <a:prstGeom prst="straightConnector1">
            <a:avLst/>
          </a:prstGeom>
          <a:noFill/>
          <a:ln w="47625" cap="rnd" cmpd="sng">
            <a:solidFill>
              <a:schemeClr val="lt1"/>
            </a:solidFill>
            <a:prstDash val="dot"/>
            <a:round/>
            <a:headEnd type="none" w="sm" len="sm"/>
            <a:tailEnd type="triangle" w="med" len="med"/>
          </a:ln>
        </p:spPr>
      </p:cxnSp>
      <p:sp>
        <p:nvSpPr>
          <p:cNvPr id="23" name="Google Shape;275;p15">
            <a:extLst>
              <a:ext uri="{FF2B5EF4-FFF2-40B4-BE49-F238E27FC236}">
                <a16:creationId xmlns:a16="http://schemas.microsoft.com/office/drawing/2014/main" id="{F4CF5F42-0E4A-4C1B-B80F-76C284A6587E}"/>
              </a:ext>
            </a:extLst>
          </p:cNvPr>
          <p:cNvSpPr txBox="1"/>
          <p:nvPr/>
        </p:nvSpPr>
        <p:spPr>
          <a:xfrm>
            <a:off x="7505830" y="909099"/>
            <a:ext cx="1383629" cy="657872"/>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dirty="0">
                <a:solidFill>
                  <a:srgbClr val="FFFFFF"/>
                </a:solidFill>
                <a:latin typeface="Questrial"/>
                <a:ea typeface="Questrial"/>
                <a:cs typeface="Questrial"/>
                <a:sym typeface="Questrial"/>
              </a:rPr>
              <a:t>Start/Alphalive</a:t>
            </a:r>
            <a:endParaRPr sz="800" b="0" i="0" u="none" strike="noStrike" cap="none" dirty="0">
              <a:solidFill>
                <a:srgbClr val="000000"/>
              </a:solidFill>
              <a:latin typeface="Questrial"/>
              <a:ea typeface="Questrial"/>
              <a:cs typeface="Questrial"/>
              <a:sym typeface="Questrial"/>
            </a:endParaRPr>
          </a:p>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dirty="0">
                <a:solidFill>
                  <a:srgbClr val="FFFFFF"/>
                </a:solidFill>
                <a:latin typeface="Questrial"/>
                <a:ea typeface="Questrial"/>
                <a:cs typeface="Questrial"/>
                <a:sym typeface="Questrial"/>
              </a:rPr>
              <a:t>Sonntag</a:t>
            </a:r>
            <a:endParaRPr sz="800" b="0" i="0" u="none" strike="noStrike" cap="none" dirty="0">
              <a:solidFill>
                <a:srgbClr val="000000"/>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500"/>
                                        <p:tgtEl>
                                          <p:spTgt spid="24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55"/>
                                        </p:tgtEl>
                                        <p:attrNameLst>
                                          <p:attrName>style.visibility</p:attrName>
                                        </p:attrNameLst>
                                      </p:cBhvr>
                                      <p:to>
                                        <p:strVal val="visible"/>
                                      </p:to>
                                    </p:set>
                                    <p:animEffect transition="in" filter="fade">
                                      <p:cBhvr>
                                        <p:cTn id="11" dur="500"/>
                                        <p:tgtEl>
                                          <p:spTgt spid="2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2500"/>
                                        <p:tgtEl>
                                          <p:spTgt spid="236"/>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40"/>
                                        </p:tgtEl>
                                        <p:attrNameLst>
                                          <p:attrName>style.visibility</p:attrName>
                                        </p:attrNameLst>
                                      </p:cBhvr>
                                      <p:to>
                                        <p:strVal val="visible"/>
                                      </p:to>
                                    </p:set>
                                    <p:animEffect transition="in" filter="fade">
                                      <p:cBhvr>
                                        <p:cTn id="20" dur="200"/>
                                        <p:tgtEl>
                                          <p:spTgt spid="240"/>
                                        </p:tgtEl>
                                      </p:cBhvr>
                                    </p:animEffect>
                                  </p:childTnLst>
                                </p:cTn>
                              </p:par>
                            </p:childTnLst>
                          </p:cTn>
                        </p:par>
                        <p:par>
                          <p:cTn id="21" fill="hold">
                            <p:stCondLst>
                              <p:cond delay="2700"/>
                            </p:stCondLst>
                            <p:childTnLst>
                              <p:par>
                                <p:cTn id="22" presetID="10" presetClass="entr" presetSubtype="0" fill="hold" nodeType="afterEffect">
                                  <p:stCondLst>
                                    <p:cond delay="0"/>
                                  </p:stCondLst>
                                  <p:childTnLst>
                                    <p:set>
                                      <p:cBhvr>
                                        <p:cTn id="23" dur="1" fill="hold">
                                          <p:stCondLst>
                                            <p:cond delay="0"/>
                                          </p:stCondLst>
                                        </p:cTn>
                                        <p:tgtEl>
                                          <p:spTgt spid="241"/>
                                        </p:tgtEl>
                                        <p:attrNameLst>
                                          <p:attrName>style.visibility</p:attrName>
                                        </p:attrNameLst>
                                      </p:cBhvr>
                                      <p:to>
                                        <p:strVal val="visible"/>
                                      </p:to>
                                    </p:set>
                                    <p:animEffect transition="in" filter="fade">
                                      <p:cBhvr>
                                        <p:cTn id="24" dur="200"/>
                                        <p:tgtEl>
                                          <p:spTgt spid="241"/>
                                        </p:tgtEl>
                                      </p:cBhvr>
                                    </p:animEffect>
                                  </p:childTnLst>
                                </p:cTn>
                              </p:par>
                            </p:childTnLst>
                          </p:cTn>
                        </p:par>
                        <p:par>
                          <p:cTn id="25" fill="hold">
                            <p:stCondLst>
                              <p:cond delay="2900"/>
                            </p:stCondLst>
                            <p:childTnLst>
                              <p:par>
                                <p:cTn id="26" presetID="10" presetClass="entr" presetSubtype="0" fill="hold" nodeType="afterEffect">
                                  <p:stCondLst>
                                    <p:cond delay="0"/>
                                  </p:stCondLst>
                                  <p:childTnLst>
                                    <p:set>
                                      <p:cBhvr>
                                        <p:cTn id="27" dur="1" fill="hold">
                                          <p:stCondLst>
                                            <p:cond delay="0"/>
                                          </p:stCondLst>
                                        </p:cTn>
                                        <p:tgtEl>
                                          <p:spTgt spid="242"/>
                                        </p:tgtEl>
                                        <p:attrNameLst>
                                          <p:attrName>style.visibility</p:attrName>
                                        </p:attrNameLst>
                                      </p:cBhvr>
                                      <p:to>
                                        <p:strVal val="visible"/>
                                      </p:to>
                                    </p:set>
                                    <p:animEffect transition="in" filter="fade">
                                      <p:cBhvr>
                                        <p:cTn id="28" dur="200"/>
                                        <p:tgtEl>
                                          <p:spTgt spid="242"/>
                                        </p:tgtEl>
                                      </p:cBhvr>
                                    </p:animEffect>
                                  </p:childTnLst>
                                </p:cTn>
                              </p:par>
                            </p:childTnLst>
                          </p:cTn>
                        </p:par>
                        <p:par>
                          <p:cTn id="29" fill="hold">
                            <p:stCondLst>
                              <p:cond delay="3100"/>
                            </p:stCondLst>
                            <p:childTnLst>
                              <p:par>
                                <p:cTn id="30" presetID="10" presetClass="entr" presetSubtype="0" fill="hold" nodeType="afterEffect">
                                  <p:stCondLst>
                                    <p:cond delay="0"/>
                                  </p:stCondLst>
                                  <p:childTnLst>
                                    <p:set>
                                      <p:cBhvr>
                                        <p:cTn id="31" dur="1" fill="hold">
                                          <p:stCondLst>
                                            <p:cond delay="0"/>
                                          </p:stCondLst>
                                        </p:cTn>
                                        <p:tgtEl>
                                          <p:spTgt spid="243"/>
                                        </p:tgtEl>
                                        <p:attrNameLst>
                                          <p:attrName>style.visibility</p:attrName>
                                        </p:attrNameLst>
                                      </p:cBhvr>
                                      <p:to>
                                        <p:strVal val="visible"/>
                                      </p:to>
                                    </p:set>
                                    <p:animEffect transition="in" filter="fade">
                                      <p:cBhvr>
                                        <p:cTn id="32" dur="200"/>
                                        <p:tgtEl>
                                          <p:spTgt spid="243"/>
                                        </p:tgtEl>
                                      </p:cBhvr>
                                    </p:animEffect>
                                  </p:childTnLst>
                                </p:cTn>
                              </p:par>
                            </p:childTnLst>
                          </p:cTn>
                        </p:par>
                        <p:par>
                          <p:cTn id="33" fill="hold">
                            <p:stCondLst>
                              <p:cond delay="3300"/>
                            </p:stCondLst>
                            <p:childTnLst>
                              <p:par>
                                <p:cTn id="34" presetID="10" presetClass="entr" presetSubtype="0" fill="hold" nodeType="after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3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5"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261" name="Google Shape;261;p15"/>
          <p:cNvSpPr txBox="1"/>
          <p:nvPr/>
        </p:nvSpPr>
        <p:spPr>
          <a:xfrm>
            <a:off x="211677" y="2429140"/>
            <a:ext cx="1227900" cy="3654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Sonntage</a:t>
            </a:r>
            <a:endParaRPr sz="800" b="0" i="0" u="none" strike="noStrike" cap="none">
              <a:solidFill>
                <a:srgbClr val="000000"/>
              </a:solidFill>
              <a:latin typeface="Helvetica Neue"/>
              <a:ea typeface="Helvetica Neue"/>
              <a:cs typeface="Helvetica Neue"/>
              <a:sym typeface="Helvetica Neue"/>
            </a:endParaRPr>
          </a:p>
        </p:txBody>
      </p:sp>
      <p:sp>
        <p:nvSpPr>
          <p:cNvPr id="263" name="Google Shape;263;p15"/>
          <p:cNvSpPr txBox="1"/>
          <p:nvPr/>
        </p:nvSpPr>
        <p:spPr>
          <a:xfrm>
            <a:off x="1711355" y="2426587"/>
            <a:ext cx="1003481" cy="337785"/>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1</a:t>
            </a:r>
            <a:endParaRPr/>
          </a:p>
        </p:txBody>
      </p:sp>
      <p:sp>
        <p:nvSpPr>
          <p:cNvPr id="264" name="Google Shape;264;p15"/>
          <p:cNvSpPr txBox="1"/>
          <p:nvPr/>
        </p:nvSpPr>
        <p:spPr>
          <a:xfrm>
            <a:off x="3007812" y="2441174"/>
            <a:ext cx="1003480" cy="30861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2</a:t>
            </a:r>
            <a:endParaRPr/>
          </a:p>
        </p:txBody>
      </p:sp>
      <p:sp>
        <p:nvSpPr>
          <p:cNvPr id="265" name="Google Shape;265;p15"/>
          <p:cNvSpPr txBox="1"/>
          <p:nvPr/>
        </p:nvSpPr>
        <p:spPr>
          <a:xfrm>
            <a:off x="4552675"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3</a:t>
            </a:r>
            <a:endParaRPr/>
          </a:p>
        </p:txBody>
      </p:sp>
      <p:sp>
        <p:nvSpPr>
          <p:cNvPr id="266" name="Google Shape;266;p15"/>
          <p:cNvSpPr txBox="1"/>
          <p:nvPr/>
        </p:nvSpPr>
        <p:spPr>
          <a:xfrm>
            <a:off x="6110206" y="2426587"/>
            <a:ext cx="1453059"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4</a:t>
            </a:r>
            <a:endParaRPr/>
          </a:p>
        </p:txBody>
      </p:sp>
      <p:sp>
        <p:nvSpPr>
          <p:cNvPr id="267" name="Google Shape;267;p15"/>
          <p:cNvSpPr txBox="1"/>
          <p:nvPr/>
        </p:nvSpPr>
        <p:spPr>
          <a:xfrm>
            <a:off x="212173" y="3067969"/>
            <a:ext cx="1100400" cy="6159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Team</a:t>
            </a:r>
            <a:endParaRPr/>
          </a:p>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Training</a:t>
            </a:r>
            <a:endParaRPr/>
          </a:p>
        </p:txBody>
      </p:sp>
      <p:sp>
        <p:nvSpPr>
          <p:cNvPr id="268" name="Google Shape;268;p15"/>
          <p:cNvSpPr txBox="1"/>
          <p:nvPr/>
        </p:nvSpPr>
        <p:spPr>
          <a:xfrm>
            <a:off x="258112" y="4007736"/>
            <a:ext cx="2979300" cy="6732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Gemeinde/Kirche/Team</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Einlade-Training</a:t>
            </a:r>
            <a:endParaRPr sz="800" b="0" i="0" u="none" strike="noStrike" cap="none">
              <a:solidFill>
                <a:srgbClr val="000000"/>
              </a:solidFill>
              <a:latin typeface="Helvetica Neue"/>
              <a:ea typeface="Helvetica Neue"/>
              <a:cs typeface="Helvetica Neue"/>
              <a:sym typeface="Helvetica Neue"/>
            </a:endParaRPr>
          </a:p>
        </p:txBody>
      </p:sp>
      <p:sp>
        <p:nvSpPr>
          <p:cNvPr id="269" name="Google Shape;269;p15"/>
          <p:cNvSpPr txBox="1"/>
          <p:nvPr/>
        </p:nvSpPr>
        <p:spPr>
          <a:xfrm>
            <a:off x="3639710"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1</a:t>
            </a:r>
            <a:endParaRPr/>
          </a:p>
        </p:txBody>
      </p:sp>
      <p:sp>
        <p:nvSpPr>
          <p:cNvPr id="270" name="Google Shape;270;p15"/>
          <p:cNvSpPr txBox="1"/>
          <p:nvPr/>
        </p:nvSpPr>
        <p:spPr>
          <a:xfrm>
            <a:off x="5218889"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2</a:t>
            </a:r>
            <a:endParaRPr/>
          </a:p>
        </p:txBody>
      </p:sp>
      <p:sp>
        <p:nvSpPr>
          <p:cNvPr id="271" name="Google Shape;271;p15"/>
          <p:cNvSpPr txBox="1"/>
          <p:nvPr/>
        </p:nvSpPr>
        <p:spPr>
          <a:xfrm>
            <a:off x="6774299"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3</a:t>
            </a:r>
            <a:endParaRPr/>
          </a:p>
        </p:txBody>
      </p:sp>
      <p:cxnSp>
        <p:nvCxnSpPr>
          <p:cNvPr id="272" name="Google Shape;272;p15"/>
          <p:cNvCxnSpPr/>
          <p:nvPr/>
        </p:nvCxnSpPr>
        <p:spPr>
          <a:xfrm rot="10800000" flipH="1">
            <a:off x="4272908" y="1992167"/>
            <a:ext cx="1" cy="1909508"/>
          </a:xfrm>
          <a:prstGeom prst="straightConnector1">
            <a:avLst/>
          </a:prstGeom>
          <a:noFill/>
          <a:ln w="50800" cap="flat" cmpd="sng">
            <a:solidFill>
              <a:srgbClr val="FFFFFF"/>
            </a:solidFill>
            <a:prstDash val="solid"/>
            <a:round/>
            <a:headEnd type="none" w="sm" len="sm"/>
            <a:tailEnd type="none" w="sm" len="sm"/>
          </a:ln>
        </p:spPr>
      </p:cxnSp>
      <p:cxnSp>
        <p:nvCxnSpPr>
          <p:cNvPr id="273" name="Google Shape;273;p15"/>
          <p:cNvCxnSpPr/>
          <p:nvPr/>
        </p:nvCxnSpPr>
        <p:spPr>
          <a:xfrm rot="10800000" flipH="1">
            <a:off x="5844251" y="2005264"/>
            <a:ext cx="1" cy="1883314"/>
          </a:xfrm>
          <a:prstGeom prst="straightConnector1">
            <a:avLst/>
          </a:prstGeom>
          <a:noFill/>
          <a:ln w="50800" cap="flat" cmpd="sng">
            <a:solidFill>
              <a:srgbClr val="FFFFFF"/>
            </a:solidFill>
            <a:prstDash val="solid"/>
            <a:round/>
            <a:headEnd type="none" w="sm" len="sm"/>
            <a:tailEnd type="none" w="sm" len="sm"/>
          </a:ln>
        </p:spPr>
      </p:cxnSp>
      <p:cxnSp>
        <p:nvCxnSpPr>
          <p:cNvPr id="274" name="Google Shape;274;p15"/>
          <p:cNvCxnSpPr/>
          <p:nvPr/>
        </p:nvCxnSpPr>
        <p:spPr>
          <a:xfrm rot="10800000" flipH="1">
            <a:off x="7402893" y="1992167"/>
            <a:ext cx="1" cy="1909508"/>
          </a:xfrm>
          <a:prstGeom prst="straightConnector1">
            <a:avLst/>
          </a:prstGeom>
          <a:noFill/>
          <a:ln w="50800" cap="flat" cmpd="sng">
            <a:solidFill>
              <a:srgbClr val="FFFFFF"/>
            </a:solidFill>
            <a:prstDash val="solid"/>
            <a:round/>
            <a:headEnd type="none" w="sm" len="sm"/>
            <a:tailEnd type="none" w="sm" len="sm"/>
          </a:ln>
        </p:spPr>
      </p:cxnSp>
      <p:sp>
        <p:nvSpPr>
          <p:cNvPr id="275" name="Google Shape;275;p15"/>
          <p:cNvSpPr txBox="1"/>
          <p:nvPr/>
        </p:nvSpPr>
        <p:spPr>
          <a:xfrm>
            <a:off x="7505830" y="909099"/>
            <a:ext cx="1383629" cy="657872"/>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dirty="0">
                <a:solidFill>
                  <a:srgbClr val="FFFFFF"/>
                </a:solidFill>
                <a:latin typeface="Questrial"/>
                <a:ea typeface="Questrial"/>
                <a:cs typeface="Questrial"/>
                <a:sym typeface="Questrial"/>
              </a:rPr>
              <a:t>Start/Alphalive</a:t>
            </a:r>
            <a:endParaRPr sz="800" b="0" i="0" u="none" strike="noStrike" cap="none" dirty="0">
              <a:solidFill>
                <a:srgbClr val="000000"/>
              </a:solidFill>
              <a:latin typeface="Questrial"/>
              <a:ea typeface="Questrial"/>
              <a:cs typeface="Questrial"/>
              <a:sym typeface="Questrial"/>
            </a:endParaRPr>
          </a:p>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dirty="0">
                <a:solidFill>
                  <a:srgbClr val="FFFFFF"/>
                </a:solidFill>
                <a:latin typeface="Questrial"/>
                <a:ea typeface="Questrial"/>
                <a:cs typeface="Questrial"/>
                <a:sym typeface="Questrial"/>
              </a:rPr>
              <a:t>Sonntag</a:t>
            </a:r>
            <a:endParaRPr sz="800" b="0" i="0" u="none" strike="noStrike" cap="none" dirty="0">
              <a:solidFill>
                <a:srgbClr val="000000"/>
              </a:solidFill>
              <a:latin typeface="Questrial"/>
              <a:ea typeface="Questrial"/>
              <a:cs typeface="Questrial"/>
              <a:sym typeface="Questrial"/>
            </a:endParaRPr>
          </a:p>
        </p:txBody>
      </p:sp>
      <p:cxnSp>
        <p:nvCxnSpPr>
          <p:cNvPr id="276" name="Google Shape;276;p15"/>
          <p:cNvCxnSpPr/>
          <p:nvPr/>
        </p:nvCxnSpPr>
        <p:spPr>
          <a:xfrm>
            <a:off x="1877115" y="2097361"/>
            <a:ext cx="6337531" cy="1"/>
          </a:xfrm>
          <a:prstGeom prst="straightConnector1">
            <a:avLst/>
          </a:prstGeom>
          <a:noFill/>
          <a:ln w="50800" cap="flat" cmpd="sng">
            <a:solidFill>
              <a:srgbClr val="FFFFFF"/>
            </a:solidFill>
            <a:prstDash val="solid"/>
            <a:round/>
            <a:headEnd type="none" w="sm" len="sm"/>
            <a:tailEnd type="none" w="sm" len="sm"/>
          </a:ln>
        </p:spPr>
      </p:cxnSp>
      <p:cxnSp>
        <p:nvCxnSpPr>
          <p:cNvPr id="277" name="Google Shape;277;p15"/>
          <p:cNvCxnSpPr/>
          <p:nvPr/>
        </p:nvCxnSpPr>
        <p:spPr>
          <a:xfrm rot="10800000" flipH="1">
            <a:off x="1893255"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78" name="Google Shape;278;p15"/>
          <p:cNvCxnSpPr/>
          <p:nvPr/>
        </p:nvCxnSpPr>
        <p:spPr>
          <a:xfrm rot="10800000" flipH="1">
            <a:off x="3474537"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79" name="Google Shape;279;p15"/>
          <p:cNvCxnSpPr/>
          <p:nvPr/>
        </p:nvCxnSpPr>
        <p:spPr>
          <a:xfrm rot="10800000" flipH="1">
            <a:off x="5045879" y="2000754"/>
            <a:ext cx="1" cy="219409"/>
          </a:xfrm>
          <a:prstGeom prst="straightConnector1">
            <a:avLst/>
          </a:prstGeom>
          <a:noFill/>
          <a:ln w="50800" cap="flat" cmpd="sng">
            <a:solidFill>
              <a:srgbClr val="FFFFFF"/>
            </a:solidFill>
            <a:prstDash val="solid"/>
            <a:round/>
            <a:headEnd type="none" w="sm" len="sm"/>
            <a:tailEnd type="none" w="sm" len="sm"/>
          </a:ln>
        </p:spPr>
      </p:cxnSp>
      <p:cxnSp>
        <p:nvCxnSpPr>
          <p:cNvPr id="280" name="Google Shape;280;p15"/>
          <p:cNvCxnSpPr/>
          <p:nvPr/>
        </p:nvCxnSpPr>
        <p:spPr>
          <a:xfrm rot="10800000" flipH="1">
            <a:off x="6604522"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81" name="Google Shape;281;p15"/>
          <p:cNvCxnSpPr/>
          <p:nvPr/>
        </p:nvCxnSpPr>
        <p:spPr>
          <a:xfrm rot="10800000" flipH="1">
            <a:off x="8201264" y="1987657"/>
            <a:ext cx="1" cy="219409"/>
          </a:xfrm>
          <a:prstGeom prst="straightConnector1">
            <a:avLst/>
          </a:prstGeom>
          <a:noFill/>
          <a:ln w="50800" cap="flat" cmpd="sng">
            <a:solidFill>
              <a:srgbClr val="FFFFFF"/>
            </a:solidFill>
            <a:prstDash val="solid"/>
            <a:round/>
            <a:headEnd type="none" w="sm" len="sm"/>
            <a:tailEnd type="none" w="sm" len="sm"/>
          </a:ln>
        </p:spPr>
      </p:cxnSp>
      <p:sp>
        <p:nvSpPr>
          <p:cNvPr id="282" name="Google Shape;282;p15"/>
          <p:cNvSpPr txBox="1"/>
          <p:nvPr/>
        </p:nvSpPr>
        <p:spPr>
          <a:xfrm>
            <a:off x="234710" y="806103"/>
            <a:ext cx="1126800" cy="9810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Wochen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bis zum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Start </a:t>
            </a:r>
            <a:endParaRPr/>
          </a:p>
        </p:txBody>
      </p:sp>
      <p:sp>
        <p:nvSpPr>
          <p:cNvPr id="283" name="Google Shape;283;p15"/>
          <p:cNvSpPr txBox="1"/>
          <p:nvPr/>
        </p:nvSpPr>
        <p:spPr>
          <a:xfrm>
            <a:off x="1815406"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4</a:t>
            </a:r>
            <a:endParaRPr/>
          </a:p>
        </p:txBody>
      </p:sp>
      <p:sp>
        <p:nvSpPr>
          <p:cNvPr id="284" name="Google Shape;284;p15"/>
          <p:cNvSpPr txBox="1"/>
          <p:nvPr/>
        </p:nvSpPr>
        <p:spPr>
          <a:xfrm>
            <a:off x="3377938"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3</a:t>
            </a:r>
            <a:endParaRPr/>
          </a:p>
        </p:txBody>
      </p:sp>
      <p:sp>
        <p:nvSpPr>
          <p:cNvPr id="285" name="Google Shape;285;p15"/>
          <p:cNvSpPr txBox="1"/>
          <p:nvPr/>
        </p:nvSpPr>
        <p:spPr>
          <a:xfrm>
            <a:off x="4940469"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2</a:t>
            </a:r>
            <a:endParaRPr/>
          </a:p>
        </p:txBody>
      </p:sp>
      <p:sp>
        <p:nvSpPr>
          <p:cNvPr id="286" name="Google Shape;286;p15"/>
          <p:cNvSpPr txBox="1"/>
          <p:nvPr/>
        </p:nvSpPr>
        <p:spPr>
          <a:xfrm>
            <a:off x="6511812"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1</a:t>
            </a:r>
            <a:endParaRPr/>
          </a:p>
        </p:txBody>
      </p:sp>
      <p:cxnSp>
        <p:nvCxnSpPr>
          <p:cNvPr id="287" name="Google Shape;287;p15"/>
          <p:cNvCxnSpPr/>
          <p:nvPr/>
        </p:nvCxnSpPr>
        <p:spPr>
          <a:xfrm>
            <a:off x="1877115" y="3363126"/>
            <a:ext cx="6422059" cy="0"/>
          </a:xfrm>
          <a:prstGeom prst="straightConnector1">
            <a:avLst/>
          </a:prstGeom>
          <a:noFill/>
          <a:ln w="47625" cap="rnd" cmpd="sng">
            <a:solidFill>
              <a:schemeClr val="lt1"/>
            </a:solidFill>
            <a:prstDash val="dot"/>
            <a:round/>
            <a:headEnd type="none" w="sm" len="sm"/>
            <a:tailEnd type="triangle" w="med" len="med"/>
          </a:ln>
        </p:spPr>
      </p:cxnSp>
      <p:sp>
        <p:nvSpPr>
          <p:cNvPr id="30" name="Google Shape;237;p14">
            <a:extLst>
              <a:ext uri="{FF2B5EF4-FFF2-40B4-BE49-F238E27FC236}">
                <a16:creationId xmlns:a16="http://schemas.microsoft.com/office/drawing/2014/main" id="{815F654B-3C52-409C-9F81-B1A7FE252ECE}"/>
              </a:ext>
            </a:extLst>
          </p:cNvPr>
          <p:cNvSpPr txBox="1"/>
          <p:nvPr/>
        </p:nvSpPr>
        <p:spPr>
          <a:xfrm>
            <a:off x="7667737" y="2351452"/>
            <a:ext cx="1221722"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Alphalive</a:t>
            </a:r>
            <a:endParaRPr sz="2000" b="1" i="0" u="none" strike="noStrike" cap="none" dirty="0">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FFFFFF"/>
              </a:buClr>
              <a:buSzPts val="2000"/>
              <a:buFont typeface="Questrial"/>
              <a:buNone/>
            </a:pPr>
            <a:r>
              <a:rPr lang="de-AT" sz="2000" b="1" dirty="0">
                <a:solidFill>
                  <a:srgbClr val="FFFFFF"/>
                </a:solidFill>
                <a:latin typeface="Questrial"/>
                <a:ea typeface="Questrial"/>
                <a:cs typeface="Questrial"/>
                <a:sym typeface="Questrial"/>
              </a:rPr>
              <a:t>Start</a:t>
            </a:r>
            <a:endParaRPr sz="2000" b="1" dirty="0">
              <a:solidFill>
                <a:srgbClr val="FFFFFF"/>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ntr" presetSubtype="0" fill="hold" nodeType="with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1000"/>
                                        <p:tgtEl>
                                          <p:spTgt spid="26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73"/>
                                        </p:tgtEl>
                                        <p:attrNameLst>
                                          <p:attrName>style.visibility</p:attrName>
                                        </p:attrNameLst>
                                      </p:cBhvr>
                                      <p:to>
                                        <p:strVal val="visible"/>
                                      </p:to>
                                    </p:set>
                                    <p:animEffect transition="in" filter="fade">
                                      <p:cBhvr>
                                        <p:cTn id="18" dur="500"/>
                                        <p:tgtEl>
                                          <p:spTgt spid="273"/>
                                        </p:tgtEl>
                                      </p:cBhvr>
                                    </p:animEffect>
                                  </p:childTnLst>
                                </p:cTn>
                              </p:par>
                              <p:par>
                                <p:cTn id="19" presetID="10"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fade">
                                      <p:cBhvr>
                                        <p:cTn id="21" dur="1000"/>
                                        <p:tgtEl>
                                          <p:spTgt spid="270"/>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fade">
                                      <p:cBhvr>
                                        <p:cTn id="25" dur="500"/>
                                        <p:tgtEl>
                                          <p:spTgt spid="274"/>
                                        </p:tgtEl>
                                      </p:cBhvr>
                                    </p:animEffect>
                                  </p:childTnLst>
                                </p:cTn>
                              </p:par>
                              <p:par>
                                <p:cTn id="26" presetID="10" presetClass="entr" presetSubtype="0" fill="hold" nodeType="with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fade">
                                      <p:cBhvr>
                                        <p:cTn id="28"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293" name="Google Shape;293;p16" descr="Image"/>
          <p:cNvPicPr preferRelativeResize="0"/>
          <p:nvPr/>
        </p:nvPicPr>
        <p:blipFill rotWithShape="1">
          <a:blip r:embed="rId4">
            <a:alphaModFix amt="63844"/>
          </a:blip>
          <a:srcRect/>
          <a:stretch/>
        </p:blipFill>
        <p:spPr>
          <a:xfrm>
            <a:off x="-339327" y="-130126"/>
            <a:ext cx="9560036" cy="5391176"/>
          </a:xfrm>
          <a:prstGeom prst="rect">
            <a:avLst/>
          </a:prstGeom>
          <a:noFill/>
          <a:ln>
            <a:noFill/>
          </a:ln>
        </p:spPr>
      </p:pic>
      <p:sp>
        <p:nvSpPr>
          <p:cNvPr id="294" name="Google Shape;294;p16"/>
          <p:cNvSpPr txBox="1"/>
          <p:nvPr/>
        </p:nvSpPr>
        <p:spPr>
          <a:xfrm>
            <a:off x="1376286" y="3313836"/>
            <a:ext cx="892873" cy="43409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Planen</a:t>
            </a:r>
            <a:endParaRPr sz="800" b="0" i="0" u="none" strike="noStrike" cap="none">
              <a:solidFill>
                <a:srgbClr val="000000"/>
              </a:solidFill>
              <a:latin typeface="Helvetica Neue"/>
              <a:ea typeface="Helvetica Neue"/>
              <a:cs typeface="Helvetica Neue"/>
              <a:sym typeface="Helvetica Neue"/>
            </a:endParaRPr>
          </a:p>
        </p:txBody>
      </p:sp>
      <p:sp>
        <p:nvSpPr>
          <p:cNvPr id="295" name="Google Shape;295;p16"/>
          <p:cNvSpPr txBox="1"/>
          <p:nvPr/>
        </p:nvSpPr>
        <p:spPr>
          <a:xfrm>
            <a:off x="1662216" y="2739974"/>
            <a:ext cx="321006"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1</a:t>
            </a:r>
            <a:endParaRPr/>
          </a:p>
        </p:txBody>
      </p:sp>
      <p:sp>
        <p:nvSpPr>
          <p:cNvPr id="296" name="Google Shape;296;p16"/>
          <p:cNvSpPr txBox="1"/>
          <p:nvPr/>
        </p:nvSpPr>
        <p:spPr>
          <a:xfrm>
            <a:off x="3029295" y="3291971"/>
            <a:ext cx="1101264" cy="47782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Einladen</a:t>
            </a:r>
            <a:endParaRPr sz="800" b="0" i="0" u="none" strike="noStrike" cap="none">
              <a:solidFill>
                <a:srgbClr val="000000"/>
              </a:solidFill>
              <a:latin typeface="Helvetica Neue"/>
              <a:ea typeface="Helvetica Neue"/>
              <a:cs typeface="Helvetica Neue"/>
              <a:sym typeface="Helvetica Neue"/>
            </a:endParaRPr>
          </a:p>
        </p:txBody>
      </p:sp>
      <p:sp>
        <p:nvSpPr>
          <p:cNvPr id="297" name="Google Shape;297;p16"/>
          <p:cNvSpPr txBox="1"/>
          <p:nvPr/>
        </p:nvSpPr>
        <p:spPr>
          <a:xfrm>
            <a:off x="3401250" y="2745813"/>
            <a:ext cx="446584"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2 </a:t>
            </a:r>
            <a:endParaRPr/>
          </a:p>
        </p:txBody>
      </p:sp>
      <p:sp>
        <p:nvSpPr>
          <p:cNvPr id="299" name="Google Shape;299;p16"/>
          <p:cNvSpPr txBox="1"/>
          <p:nvPr/>
        </p:nvSpPr>
        <p:spPr>
          <a:xfrm>
            <a:off x="-78132" y="1572534"/>
            <a:ext cx="9037646" cy="680956"/>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4500"/>
              <a:buFont typeface="Questrial"/>
              <a:buNone/>
            </a:pPr>
            <a:r>
              <a:rPr lang="de-AT" sz="4500" b="1" i="0" u="none" strike="noStrike" cap="none">
                <a:solidFill>
                  <a:srgbClr val="FFFFFF"/>
                </a:solidFill>
                <a:latin typeface="Questrial"/>
                <a:ea typeface="Questrial"/>
                <a:cs typeface="Questrial"/>
                <a:sym typeface="Questrial"/>
              </a:rPr>
              <a:t>Wie kann ich mich einbringen?</a:t>
            </a:r>
            <a:endParaRPr sz="4500" b="1" i="0" u="none" strike="noStrike" cap="none">
              <a:solidFill>
                <a:srgbClr val="FFFFFF"/>
              </a:solidFill>
              <a:latin typeface="Questrial"/>
              <a:ea typeface="Questrial"/>
              <a:cs typeface="Questrial"/>
              <a:sym typeface="Questrial"/>
            </a:endParaRPr>
          </a:p>
        </p:txBody>
      </p:sp>
      <p:sp>
        <p:nvSpPr>
          <p:cNvPr id="300" name="Google Shape;300;p16"/>
          <p:cNvSpPr txBox="1"/>
          <p:nvPr/>
        </p:nvSpPr>
        <p:spPr>
          <a:xfrm>
            <a:off x="4855973" y="3313835"/>
            <a:ext cx="1266373" cy="43409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Trainieren</a:t>
            </a:r>
            <a:endParaRPr/>
          </a:p>
        </p:txBody>
      </p:sp>
      <p:sp>
        <p:nvSpPr>
          <p:cNvPr id="301" name="Google Shape;301;p16"/>
          <p:cNvSpPr txBox="1"/>
          <p:nvPr/>
        </p:nvSpPr>
        <p:spPr>
          <a:xfrm>
            <a:off x="5265862" y="2743513"/>
            <a:ext cx="446584" cy="45847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3 </a:t>
            </a:r>
            <a:endParaRPr/>
          </a:p>
        </p:txBody>
      </p:sp>
      <p:sp>
        <p:nvSpPr>
          <p:cNvPr id="302" name="Google Shape;302;p16"/>
          <p:cNvSpPr txBox="1"/>
          <p:nvPr/>
        </p:nvSpPr>
        <p:spPr>
          <a:xfrm>
            <a:off x="6673274" y="3324175"/>
            <a:ext cx="885900" cy="4341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Beten</a:t>
            </a:r>
            <a:endParaRPr sz="800" b="0" i="0" u="none" strike="noStrike" cap="none">
              <a:solidFill>
                <a:srgbClr val="000000"/>
              </a:solidFill>
              <a:latin typeface="Helvetica Neue"/>
              <a:ea typeface="Helvetica Neue"/>
              <a:cs typeface="Helvetica Neue"/>
              <a:sym typeface="Helvetica Neue"/>
            </a:endParaRPr>
          </a:p>
        </p:txBody>
      </p:sp>
      <p:sp>
        <p:nvSpPr>
          <p:cNvPr id="303" name="Google Shape;303;p16"/>
          <p:cNvSpPr txBox="1"/>
          <p:nvPr/>
        </p:nvSpPr>
        <p:spPr>
          <a:xfrm>
            <a:off x="6829904" y="2775262"/>
            <a:ext cx="446584"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4 </a:t>
            </a:r>
            <a:endParaRPr/>
          </a:p>
        </p:txBody>
      </p:sp>
      <p:pic>
        <p:nvPicPr>
          <p:cNvPr id="14" name="Grafik 13" descr="Ein Bild, das Objekt, Licht enthält.&#10;&#10;Automatisch generierte Beschreibung">
            <a:extLst>
              <a:ext uri="{FF2B5EF4-FFF2-40B4-BE49-F238E27FC236}">
                <a16:creationId xmlns:a16="http://schemas.microsoft.com/office/drawing/2014/main" id="{6FC15464-EF8C-432D-A5E6-C684A4BFB3DB}"/>
              </a:ext>
            </a:extLst>
          </p:cNvPr>
          <p:cNvPicPr>
            <a:picLocks noChangeAspect="1"/>
          </p:cNvPicPr>
          <p:nvPr/>
        </p:nvPicPr>
        <p:blipFill>
          <a:blip r:embed="rId5"/>
          <a:stretch>
            <a:fillRect/>
          </a:stretch>
        </p:blipFill>
        <p:spPr>
          <a:xfrm>
            <a:off x="8011781" y="4091552"/>
            <a:ext cx="885991" cy="816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12" name="Google Shape;112;p2" descr="Image"/>
          <p:cNvPicPr preferRelativeResize="0"/>
          <p:nvPr/>
        </p:nvPicPr>
        <p:blipFill rotWithShape="1">
          <a:blip r:embed="rId4">
            <a:alphaModFix amt="63844"/>
          </a:blip>
          <a:srcRect/>
          <a:stretch/>
        </p:blipFill>
        <p:spPr>
          <a:xfrm>
            <a:off x="-3895" y="-121026"/>
            <a:ext cx="9560036" cy="5391176"/>
          </a:xfrm>
          <a:prstGeom prst="rect">
            <a:avLst/>
          </a:prstGeom>
          <a:noFill/>
          <a:ln>
            <a:noFill/>
          </a:ln>
        </p:spPr>
      </p:pic>
      <p:pic>
        <p:nvPicPr>
          <p:cNvPr id="113" name="Google Shape;113;p2"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14" name="Google Shape;114;p2"/>
          <p:cNvSpPr txBox="1"/>
          <p:nvPr/>
        </p:nvSpPr>
        <p:spPr>
          <a:xfrm>
            <a:off x="586703" y="1811135"/>
            <a:ext cx="9037646" cy="1738168"/>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800"/>
              <a:buFont typeface="Questrial"/>
              <a:buNone/>
            </a:pPr>
            <a:r>
              <a:rPr lang="de-AT" sz="2800" b="1" i="0" u="none" strike="noStrike" cap="none">
                <a:solidFill>
                  <a:srgbClr val="FFFFFF"/>
                </a:solidFill>
                <a:latin typeface="Questrial"/>
                <a:ea typeface="Questrial"/>
                <a:cs typeface="Questrial"/>
                <a:sym typeface="Questrial"/>
              </a:rPr>
              <a:t>Was sind die Herausforderungen, </a:t>
            </a:r>
            <a:br>
              <a:rPr lang="de-AT" sz="2800" b="1" i="0" u="none" strike="noStrike" cap="none">
                <a:solidFill>
                  <a:srgbClr val="FFFFFF"/>
                </a:solidFill>
                <a:latin typeface="Questrial"/>
                <a:ea typeface="Questrial"/>
                <a:cs typeface="Questrial"/>
                <a:sym typeface="Questrial"/>
              </a:rPr>
            </a:br>
            <a:r>
              <a:rPr lang="de-AT" sz="2800" b="1" i="0" u="none" strike="noStrike" cap="none">
                <a:solidFill>
                  <a:srgbClr val="FFFFFF"/>
                </a:solidFill>
                <a:latin typeface="Questrial"/>
                <a:ea typeface="Questrial"/>
                <a:cs typeface="Questrial"/>
                <a:sym typeface="Questrial"/>
              </a:rPr>
              <a:t>wenn du mit deiner Gemeinde </a:t>
            </a:r>
            <a:endParaRPr/>
          </a:p>
          <a:p>
            <a:pPr marL="0" marR="0" lvl="0" indent="0" algn="l" rtl="0">
              <a:lnSpc>
                <a:spcPct val="130000"/>
              </a:lnSpc>
              <a:spcBef>
                <a:spcPts val="0"/>
              </a:spcBef>
              <a:spcAft>
                <a:spcPts val="0"/>
              </a:spcAft>
              <a:buClr>
                <a:srgbClr val="FFFFFF"/>
              </a:buClr>
              <a:buSzPts val="2800"/>
              <a:buFont typeface="Questrial"/>
              <a:buNone/>
            </a:pPr>
            <a:r>
              <a:rPr lang="de-AT" sz="2800" b="1" i="0" u="none" strike="noStrike" cap="none">
                <a:solidFill>
                  <a:srgbClr val="FFFFFF"/>
                </a:solidFill>
                <a:latin typeface="Questrial"/>
                <a:ea typeface="Questrial"/>
                <a:cs typeface="Questrial"/>
                <a:sym typeface="Questrial"/>
              </a:rPr>
              <a:t>über Evangelisation sprichst? </a:t>
            </a:r>
            <a:endParaRPr/>
          </a:p>
        </p:txBody>
      </p:sp>
      <p:pic>
        <p:nvPicPr>
          <p:cNvPr id="5" name="Grafik 4" descr="Ein Bild, das Objekt, Licht enthält.&#10;&#10;Automatisch generierte Beschreibung">
            <a:extLst>
              <a:ext uri="{FF2B5EF4-FFF2-40B4-BE49-F238E27FC236}">
                <a16:creationId xmlns:a16="http://schemas.microsoft.com/office/drawing/2014/main" id="{E89611FE-2DCD-4ABB-B1F9-FCED748C6FE0}"/>
              </a:ext>
            </a:extLst>
          </p:cNvPr>
          <p:cNvPicPr>
            <a:picLocks noChangeAspect="1"/>
          </p:cNvPicPr>
          <p:nvPr/>
        </p:nvPicPr>
        <p:blipFill>
          <a:blip r:embed="rId6"/>
          <a:stretch>
            <a:fillRect/>
          </a:stretch>
        </p:blipFill>
        <p:spPr>
          <a:xfrm>
            <a:off x="8011781" y="4091552"/>
            <a:ext cx="885991" cy="8164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3"/>
          <p:cNvSpPr txBox="1"/>
          <p:nvPr/>
        </p:nvSpPr>
        <p:spPr>
          <a:xfrm>
            <a:off x="583888" y="1830275"/>
            <a:ext cx="7768200" cy="17382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2800"/>
              <a:buFont typeface="Questrial"/>
              <a:buNone/>
            </a:pPr>
            <a:r>
              <a:rPr lang="de-AT" sz="2800" b="1" i="0" u="none" strike="noStrike" cap="none" dirty="0">
                <a:solidFill>
                  <a:srgbClr val="DA322A"/>
                </a:solidFill>
                <a:latin typeface="Questrial"/>
                <a:ea typeface="Questrial"/>
                <a:cs typeface="Questrial"/>
                <a:sym typeface="Questrial"/>
              </a:rPr>
              <a:t>Alphalive ist eine Reihe von Treffen,</a:t>
            </a:r>
            <a:r>
              <a:rPr lang="de-AT" sz="2800" b="1" dirty="0">
                <a:solidFill>
                  <a:srgbClr val="DA322A"/>
                </a:solidFill>
                <a:latin typeface="Questrial"/>
                <a:ea typeface="Questrial"/>
                <a:cs typeface="Questrial"/>
                <a:sym typeface="Questrial"/>
              </a:rPr>
              <a:t> </a:t>
            </a:r>
            <a:r>
              <a:rPr lang="de-AT" sz="2800" b="1" dirty="0">
                <a:solidFill>
                  <a:srgbClr val="E06666"/>
                </a:solidFill>
                <a:latin typeface="Questrial"/>
                <a:ea typeface="Questrial"/>
                <a:cs typeface="Questrial"/>
                <a:sym typeface="Questrial"/>
              </a:rPr>
              <a:t>zu denen</a:t>
            </a:r>
            <a:br>
              <a:rPr lang="de-AT" sz="2800" b="1" dirty="0">
                <a:solidFill>
                  <a:srgbClr val="E06666"/>
                </a:solidFill>
                <a:latin typeface="Questrial"/>
                <a:ea typeface="Questrial"/>
                <a:cs typeface="Questrial"/>
                <a:sym typeface="Questrial"/>
              </a:rPr>
            </a:br>
            <a:r>
              <a:rPr lang="de-AT" sz="2800" b="1" dirty="0">
                <a:solidFill>
                  <a:srgbClr val="E06666"/>
                </a:solidFill>
                <a:latin typeface="Questrial"/>
                <a:ea typeface="Questrial"/>
                <a:cs typeface="Questrial"/>
                <a:sym typeface="Questrial"/>
              </a:rPr>
              <a:t>man seine Freunde gerne einlädt</a:t>
            </a:r>
            <a:r>
              <a:rPr lang="de-AT" sz="2800" b="1" dirty="0">
                <a:solidFill>
                  <a:srgbClr val="DA322A"/>
                </a:solidFill>
                <a:latin typeface="Questrial"/>
                <a:ea typeface="Questrial"/>
                <a:cs typeface="Questrial"/>
                <a:sym typeface="Questrial"/>
              </a:rPr>
              <a:t>, um ganz ungezwungen über Jesus zu sprechen</a:t>
            </a:r>
            <a:r>
              <a:rPr lang="de-AT" sz="2800" b="1" i="0" u="none" strike="noStrike" cap="none" dirty="0">
                <a:solidFill>
                  <a:srgbClr val="DA322A"/>
                </a:solidFill>
                <a:latin typeface="Questrial"/>
                <a:ea typeface="Questrial"/>
                <a:cs typeface="Questrial"/>
                <a:sym typeface="Questrial"/>
              </a:rPr>
              <a:t>.</a:t>
            </a:r>
            <a:endParaRPr sz="800" b="0" i="0" u="none" strike="noStrike" cap="none" dirty="0">
              <a:solidFill>
                <a:srgbClr val="000000"/>
              </a:solidFill>
              <a:latin typeface="Helvetica Neue"/>
              <a:ea typeface="Helvetica Neue"/>
              <a:cs typeface="Helvetica Neue"/>
              <a:sym typeface="Helvetica Neue"/>
            </a:endParaRPr>
          </a:p>
        </p:txBody>
      </p:sp>
      <p:sp>
        <p:nvSpPr>
          <p:cNvPr id="122" name="Google Shape;122;p3"/>
          <p:cNvSpPr/>
          <p:nvPr/>
        </p:nvSpPr>
        <p:spPr>
          <a:xfrm>
            <a:off x="6456947" y="4965032"/>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pic>
        <p:nvPicPr>
          <p:cNvPr id="8" name="Grafik 7">
            <a:extLst>
              <a:ext uri="{FF2B5EF4-FFF2-40B4-BE49-F238E27FC236}">
                <a16:creationId xmlns:a16="http://schemas.microsoft.com/office/drawing/2014/main" id="{BDC07134-D426-4F99-A53B-B7B53A8D5822}"/>
              </a:ext>
            </a:extLst>
          </p:cNvPr>
          <p:cNvPicPr>
            <a:picLocks noChangeAspect="1"/>
          </p:cNvPicPr>
          <p:nvPr/>
        </p:nvPicPr>
        <p:blipFill>
          <a:blip r:embed="rId3">
            <a:alphaModFix amt="74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28" name="Google Shape;128;p4" descr="Image"/>
          <p:cNvPicPr preferRelativeResize="0"/>
          <p:nvPr/>
        </p:nvPicPr>
        <p:blipFill rotWithShape="1">
          <a:blip r:embed="rId4">
            <a:alphaModFix amt="63844"/>
          </a:blip>
          <a:srcRect/>
          <a:stretch/>
        </p:blipFill>
        <p:spPr>
          <a:xfrm>
            <a:off x="-339327" y="-94587"/>
            <a:ext cx="9560036" cy="5391176"/>
          </a:xfrm>
          <a:prstGeom prst="rect">
            <a:avLst/>
          </a:prstGeom>
          <a:noFill/>
          <a:ln>
            <a:noFill/>
          </a:ln>
        </p:spPr>
      </p:pic>
      <p:sp>
        <p:nvSpPr>
          <p:cNvPr id="129" name="Google Shape;129;p4"/>
          <p:cNvSpPr txBox="1"/>
          <p:nvPr/>
        </p:nvSpPr>
        <p:spPr>
          <a:xfrm>
            <a:off x="2687243" y="1451955"/>
            <a:ext cx="5411700" cy="17043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9 von 10 Christen stimmen zu, dass „jeder Christ die Verantwortung hat, seinen Glauben zu teilen und weiterzugeben“.</a:t>
            </a:r>
            <a:endParaRPr/>
          </a:p>
          <a:p>
            <a:pPr marL="0" marR="0" lvl="0" indent="0" algn="ctr"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p:txBody>
      </p:sp>
      <p:sp>
        <p:nvSpPr>
          <p:cNvPr id="130" name="Google Shape;130;p4"/>
          <p:cNvSpPr txBox="1"/>
          <p:nvPr/>
        </p:nvSpPr>
        <p:spPr>
          <a:xfrm>
            <a:off x="4194843" y="1132088"/>
            <a:ext cx="1074471" cy="45847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1993</a:t>
            </a:r>
            <a:endParaRPr/>
          </a:p>
        </p:txBody>
      </p:sp>
      <p:sp>
        <p:nvSpPr>
          <p:cNvPr id="131" name="Google Shape;131;p4"/>
          <p:cNvSpPr txBox="1"/>
          <p:nvPr/>
        </p:nvSpPr>
        <p:spPr>
          <a:xfrm>
            <a:off x="2507113" y="3617964"/>
            <a:ext cx="4449900" cy="13182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Nur noch 64% der Christen</a:t>
            </a:r>
            <a:endParaRPr sz="800" b="0" i="0" u="none" strike="noStrike" cap="none">
              <a:solidFill>
                <a:srgbClr val="000000"/>
              </a:solidFill>
              <a:latin typeface="Helvetica Neue"/>
              <a:ea typeface="Helvetica Neue"/>
              <a:cs typeface="Helvetica Neue"/>
              <a:sym typeface="Helvetica Neue"/>
            </a:endParaRPr>
          </a:p>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stimmen mit dieser Aussage überein.</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p:txBody>
      </p:sp>
      <p:sp>
        <p:nvSpPr>
          <p:cNvPr id="132" name="Google Shape;132;p4"/>
          <p:cNvSpPr txBox="1"/>
          <p:nvPr/>
        </p:nvSpPr>
        <p:spPr>
          <a:xfrm>
            <a:off x="4006070" y="3128913"/>
            <a:ext cx="1195840" cy="63126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Heute</a:t>
            </a:r>
            <a:endParaRPr sz="3200" b="1" i="0" u="none" strike="noStrike" cap="none">
              <a:solidFill>
                <a:srgbClr val="FFFFFF"/>
              </a:solidFill>
              <a:latin typeface="Questrial"/>
              <a:ea typeface="Questrial"/>
              <a:cs typeface="Questrial"/>
              <a:sym typeface="Questrial"/>
            </a:endParaRPr>
          </a:p>
        </p:txBody>
      </p:sp>
      <p:sp>
        <p:nvSpPr>
          <p:cNvPr id="134" name="Google Shape;134;p4"/>
          <p:cNvSpPr/>
          <p:nvPr/>
        </p:nvSpPr>
        <p:spPr>
          <a:xfrm>
            <a:off x="1852096" y="1234466"/>
            <a:ext cx="2182525" cy="2077622"/>
          </a:xfrm>
          <a:custGeom>
            <a:avLst/>
            <a:gdLst/>
            <a:ahLst/>
            <a:cxnLst/>
            <a:rect l="l" t="t" r="r" b="b"/>
            <a:pathLst>
              <a:path w="21261" h="21489" extrusionOk="0">
                <a:moveTo>
                  <a:pt x="21261" y="688"/>
                </a:moveTo>
                <a:cubicBezTo>
                  <a:pt x="17645" y="79"/>
                  <a:pt x="14109" y="-111"/>
                  <a:pt x="10648" y="59"/>
                </a:cubicBezTo>
                <a:cubicBezTo>
                  <a:pt x="7648" y="207"/>
                  <a:pt x="4377" y="681"/>
                  <a:pt x="2299" y="3282"/>
                </a:cubicBezTo>
                <a:cubicBezTo>
                  <a:pt x="1452" y="4343"/>
                  <a:pt x="974" y="5663"/>
                  <a:pt x="599" y="7001"/>
                </a:cubicBezTo>
                <a:cubicBezTo>
                  <a:pt x="-37" y="9264"/>
                  <a:pt x="-339" y="11699"/>
                  <a:pt x="578" y="13848"/>
                </a:cubicBezTo>
                <a:cubicBezTo>
                  <a:pt x="2127" y="17476"/>
                  <a:pt x="6109" y="18723"/>
                  <a:pt x="9945" y="18959"/>
                </a:cubicBezTo>
                <a:cubicBezTo>
                  <a:pt x="12081" y="19090"/>
                  <a:pt x="14257" y="19005"/>
                  <a:pt x="16295" y="19709"/>
                </a:cubicBezTo>
                <a:cubicBezTo>
                  <a:pt x="16985" y="19947"/>
                  <a:pt x="17642" y="20272"/>
                  <a:pt x="18270" y="20650"/>
                </a:cubicBezTo>
                <a:cubicBezTo>
                  <a:pt x="18696" y="20905"/>
                  <a:pt x="19108" y="21186"/>
                  <a:pt x="19504" y="21489"/>
                </a:cubicBezTo>
              </a:path>
            </a:pathLst>
          </a:custGeom>
          <a:noFill/>
          <a:ln w="38100" cap="flat" cmpd="sng">
            <a:solidFill>
              <a:srgbClr val="FFFFFF"/>
            </a:solidFill>
            <a:prstDash val="dashDot"/>
            <a:miter lim="400000"/>
            <a:headEnd type="none" w="sm" len="sm"/>
            <a:tailEnd type="none" w="sm" len="sm"/>
          </a:ln>
        </p:spPr>
        <p:txBody>
          <a:bodyPr spcFirstLastPara="1" wrap="square" lIns="25700" tIns="25700" rIns="25700" bIns="25700" anchor="t" anchorCtr="0">
            <a:noAutofit/>
          </a:bodyPr>
          <a:lstStyle/>
          <a:p>
            <a:pPr marL="0" marR="0" lvl="0" indent="0" algn="l" rtl="0">
              <a:lnSpc>
                <a:spcPct val="11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135" name="Google Shape;135;p4"/>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b="0" i="0" u="none" strike="noStrike" cap="none" dirty="0">
                <a:solidFill>
                  <a:schemeClr val="lt1"/>
                </a:solidFill>
                <a:latin typeface="Questrial"/>
                <a:ea typeface="Questrial"/>
                <a:cs typeface="Questrial"/>
                <a:sym typeface="Questrial"/>
              </a:rPr>
              <a:t>Quelle: ‘Spiritual </a:t>
            </a:r>
            <a:r>
              <a:rPr lang="de-AT" sz="800" b="0" i="0" u="none" strike="noStrike" cap="none" dirty="0" err="1">
                <a:solidFill>
                  <a:schemeClr val="lt1"/>
                </a:solidFill>
                <a:latin typeface="Questrial"/>
                <a:ea typeface="Questrial"/>
                <a:cs typeface="Questrial"/>
                <a:sym typeface="Questrial"/>
              </a:rPr>
              <a:t>Conversations</a:t>
            </a:r>
            <a:r>
              <a:rPr lang="de-AT" sz="800" b="0" i="0" u="none" strike="noStrike" cap="none" dirty="0">
                <a:solidFill>
                  <a:schemeClr val="lt1"/>
                </a:solidFill>
                <a:latin typeface="Questrial"/>
                <a:ea typeface="Questrial"/>
                <a:cs typeface="Questrial"/>
                <a:sym typeface="Questrial"/>
              </a:rPr>
              <a:t> in </a:t>
            </a:r>
            <a:r>
              <a:rPr lang="de-AT" sz="800" b="0" i="0" u="none" strike="noStrike" cap="none" dirty="0" err="1">
                <a:solidFill>
                  <a:schemeClr val="lt1"/>
                </a:solidFill>
                <a:latin typeface="Questrial"/>
                <a:ea typeface="Questrial"/>
                <a:cs typeface="Questrial"/>
                <a:sym typeface="Questrial"/>
              </a:rPr>
              <a:t>the</a:t>
            </a:r>
            <a:r>
              <a:rPr lang="de-AT" sz="800" b="0" i="0" u="none" strike="noStrike" cap="none" dirty="0">
                <a:solidFill>
                  <a:schemeClr val="lt1"/>
                </a:solidFill>
                <a:latin typeface="Questrial"/>
                <a:ea typeface="Questrial"/>
                <a:cs typeface="Questrial"/>
                <a:sym typeface="Questrial"/>
              </a:rPr>
              <a:t> Digital Age’, </a:t>
            </a:r>
            <a:r>
              <a:rPr lang="de-AT" sz="800" b="0" i="0" u="none" strike="noStrike" cap="none" dirty="0" err="1">
                <a:solidFill>
                  <a:schemeClr val="lt1"/>
                </a:solidFill>
                <a:latin typeface="Questrial"/>
                <a:ea typeface="Questrial"/>
                <a:cs typeface="Questrial"/>
                <a:sym typeface="Questrial"/>
              </a:rPr>
              <a:t>Barna</a:t>
            </a:r>
            <a:r>
              <a:rPr lang="de-AT" sz="800" b="0" i="0" u="none" strike="noStrike" cap="none" dirty="0">
                <a:solidFill>
                  <a:schemeClr val="lt1"/>
                </a:solidFill>
                <a:latin typeface="Questrial"/>
                <a:ea typeface="Questrial"/>
                <a:cs typeface="Questrial"/>
                <a:sym typeface="Questrial"/>
              </a:rPr>
              <a:t> </a:t>
            </a:r>
            <a:r>
              <a:rPr lang="de-AT" sz="800" b="0" i="0" u="none" strike="noStrike" cap="none" dirty="0" err="1">
                <a:solidFill>
                  <a:schemeClr val="lt1"/>
                </a:solidFill>
                <a:latin typeface="Questrial"/>
                <a:ea typeface="Questrial"/>
                <a:cs typeface="Questrial"/>
                <a:sym typeface="Questrial"/>
              </a:rPr>
              <a:t>with</a:t>
            </a:r>
            <a:r>
              <a:rPr lang="de-AT" sz="800" b="0" i="0" u="none" strike="noStrike" cap="none" dirty="0">
                <a:solidFill>
                  <a:schemeClr val="lt1"/>
                </a:solidFill>
                <a:latin typeface="Questrial"/>
                <a:ea typeface="Questrial"/>
                <a:cs typeface="Questrial"/>
                <a:sym typeface="Questrial"/>
              </a:rPr>
              <a:t> </a:t>
            </a:r>
            <a:r>
              <a:rPr lang="de-AT" sz="800" b="0" i="0" u="none" strike="noStrike" cap="none" dirty="0" err="1">
                <a:solidFill>
                  <a:schemeClr val="lt1"/>
                </a:solidFill>
                <a:latin typeface="Questrial"/>
                <a:ea typeface="Questrial"/>
                <a:cs typeface="Questrial"/>
                <a:sym typeface="Questrial"/>
              </a:rPr>
              <a:t>Lutheran</a:t>
            </a:r>
            <a:r>
              <a:rPr lang="de-AT" sz="800" b="0" i="0" u="none" strike="noStrike" cap="none" dirty="0">
                <a:solidFill>
                  <a:schemeClr val="lt1"/>
                </a:solidFill>
                <a:latin typeface="Questrial"/>
                <a:ea typeface="Questrial"/>
                <a:cs typeface="Questrial"/>
                <a:sym typeface="Questrial"/>
              </a:rPr>
              <a:t> Hour </a:t>
            </a:r>
            <a:r>
              <a:rPr lang="de-AT" sz="800" b="0" i="0" u="none" strike="noStrike" cap="none" dirty="0" err="1">
                <a:solidFill>
                  <a:schemeClr val="lt1"/>
                </a:solidFill>
                <a:latin typeface="Questrial"/>
                <a:ea typeface="Questrial"/>
                <a:cs typeface="Questrial"/>
                <a:sym typeface="Questrial"/>
              </a:rPr>
              <a:t>Ministries</a:t>
            </a:r>
            <a:r>
              <a:rPr lang="de-AT" sz="800" b="0" i="0" u="none" strike="noStrike" cap="none" dirty="0">
                <a:solidFill>
                  <a:schemeClr val="lt1"/>
                </a:solidFill>
                <a:latin typeface="Questrial"/>
                <a:ea typeface="Questrial"/>
                <a:cs typeface="Questrial"/>
                <a:sym typeface="Questrial"/>
              </a:rPr>
              <a:t>, 2018</a:t>
            </a:r>
            <a:endParaRPr sz="800" b="0" i="0" u="none" strike="noStrike" cap="none" dirty="0">
              <a:solidFill>
                <a:schemeClr val="lt1"/>
              </a:solidFill>
              <a:latin typeface="Questrial"/>
              <a:ea typeface="Questrial"/>
              <a:cs typeface="Questrial"/>
              <a:sym typeface="Questrial"/>
            </a:endParaRPr>
          </a:p>
        </p:txBody>
      </p:sp>
      <p:sp>
        <p:nvSpPr>
          <p:cNvPr id="136" name="Google Shape;136;p4"/>
          <p:cNvSpPr txBox="1"/>
          <p:nvPr/>
        </p:nvSpPr>
        <p:spPr>
          <a:xfrm>
            <a:off x="404690" y="201592"/>
            <a:ext cx="4942800" cy="334800"/>
          </a:xfrm>
          <a:prstGeom prst="rect">
            <a:avLst/>
          </a:prstGeom>
          <a:noFill/>
          <a:ln>
            <a:noFill/>
          </a:ln>
        </p:spPr>
        <p:txBody>
          <a:bodyPr spcFirstLastPara="1" wrap="square" lIns="28575" tIns="28575" rIns="28575" bIns="28575" anchor="ctr" anchorCtr="0">
            <a:no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pic>
        <p:nvPicPr>
          <p:cNvPr id="13" name="Grafik 12" descr="Ein Bild, das Objekt, Licht enthält.&#10;&#10;Automatisch generierte Beschreibung">
            <a:extLst>
              <a:ext uri="{FF2B5EF4-FFF2-40B4-BE49-F238E27FC236}">
                <a16:creationId xmlns:a16="http://schemas.microsoft.com/office/drawing/2014/main" id="{818E3808-2857-4B06-A32C-2BA9DACE9F92}"/>
              </a:ext>
            </a:extLst>
          </p:cNvPr>
          <p:cNvPicPr>
            <a:picLocks noChangeAspect="1"/>
          </p:cNvPicPr>
          <p:nvPr/>
        </p:nvPicPr>
        <p:blipFill>
          <a:blip r:embed="rId5"/>
          <a:stretch>
            <a:fillRect/>
          </a:stretch>
        </p:blipFill>
        <p:spPr>
          <a:xfrm>
            <a:off x="8011781" y="4091552"/>
            <a:ext cx="885991" cy="816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5"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42" name="Google Shape;142;p5" descr="Image"/>
          <p:cNvPicPr preferRelativeResize="0"/>
          <p:nvPr/>
        </p:nvPicPr>
        <p:blipFill rotWithShape="1">
          <a:blip r:embed="rId4">
            <a:alphaModFix amt="63844"/>
          </a:blip>
          <a:srcRect/>
          <a:stretch/>
        </p:blipFill>
        <p:spPr>
          <a:xfrm>
            <a:off x="-3895" y="-94522"/>
            <a:ext cx="9560036" cy="5391176"/>
          </a:xfrm>
          <a:prstGeom prst="rect">
            <a:avLst/>
          </a:prstGeom>
          <a:noFill/>
          <a:ln>
            <a:noFill/>
          </a:ln>
        </p:spPr>
      </p:pic>
      <p:pic>
        <p:nvPicPr>
          <p:cNvPr id="143" name="Google Shape;143;p5"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44" name="Google Shape;144;p5"/>
          <p:cNvSpPr txBox="1"/>
          <p:nvPr/>
        </p:nvSpPr>
        <p:spPr>
          <a:xfrm>
            <a:off x="680971" y="1850501"/>
            <a:ext cx="7588386"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3 von 4 Christen hatten im letzten Jahr weniger als zehn Gespräche über den Glauben. </a:t>
            </a:r>
            <a:endParaRPr/>
          </a:p>
        </p:txBody>
      </p:sp>
      <p:sp>
        <p:nvSpPr>
          <p:cNvPr id="146" name="Google Shape;146;p5"/>
          <p:cNvSpPr txBox="1"/>
          <p:nvPr/>
        </p:nvSpPr>
        <p:spPr>
          <a:xfrm>
            <a:off x="404690" y="201592"/>
            <a:ext cx="4942800" cy="334800"/>
          </a:xfrm>
          <a:prstGeom prst="rect">
            <a:avLst/>
          </a:prstGeom>
          <a:noFill/>
          <a:ln>
            <a:noFill/>
          </a:ln>
        </p:spPr>
        <p:txBody>
          <a:bodyPr spcFirstLastPara="1" wrap="square" lIns="28575" tIns="28575" rIns="28575" bIns="28575" anchor="ctr" anchorCtr="0">
            <a:sp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sp>
        <p:nvSpPr>
          <p:cNvPr id="147" name="Google Shape;147;p5"/>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dirty="0">
                <a:solidFill>
                  <a:schemeClr val="lt1"/>
                </a:solidFill>
                <a:latin typeface="Questrial"/>
                <a:ea typeface="Questrial"/>
                <a:cs typeface="Questrial"/>
                <a:sym typeface="Questrial"/>
              </a:rPr>
              <a:t>Quell</a:t>
            </a:r>
            <a:r>
              <a:rPr lang="de-AT" sz="800" b="0" i="0" u="none" strike="noStrike" cap="none" dirty="0">
                <a:solidFill>
                  <a:schemeClr val="lt1"/>
                </a:solidFill>
                <a:latin typeface="Questrial"/>
                <a:ea typeface="Questrial"/>
                <a:cs typeface="Questrial"/>
                <a:sym typeface="Questrial"/>
              </a:rPr>
              <a:t>e: ‘Spiritual </a:t>
            </a:r>
            <a:r>
              <a:rPr lang="de-AT" sz="800" b="0" i="0" u="none" strike="noStrike" cap="none" dirty="0" err="1">
                <a:solidFill>
                  <a:schemeClr val="lt1"/>
                </a:solidFill>
                <a:latin typeface="Questrial"/>
                <a:ea typeface="Questrial"/>
                <a:cs typeface="Questrial"/>
                <a:sym typeface="Questrial"/>
              </a:rPr>
              <a:t>Conversations</a:t>
            </a:r>
            <a:r>
              <a:rPr lang="de-AT" sz="800" b="0" i="0" u="none" strike="noStrike" cap="none" dirty="0">
                <a:solidFill>
                  <a:schemeClr val="lt1"/>
                </a:solidFill>
                <a:latin typeface="Questrial"/>
                <a:ea typeface="Questrial"/>
                <a:cs typeface="Questrial"/>
                <a:sym typeface="Questrial"/>
              </a:rPr>
              <a:t> in </a:t>
            </a:r>
            <a:r>
              <a:rPr lang="de-AT" sz="800" b="0" i="0" u="none" strike="noStrike" cap="none" dirty="0" err="1">
                <a:solidFill>
                  <a:schemeClr val="lt1"/>
                </a:solidFill>
                <a:latin typeface="Questrial"/>
                <a:ea typeface="Questrial"/>
                <a:cs typeface="Questrial"/>
                <a:sym typeface="Questrial"/>
              </a:rPr>
              <a:t>the</a:t>
            </a:r>
            <a:r>
              <a:rPr lang="de-AT" sz="800" b="0" i="0" u="none" strike="noStrike" cap="none" dirty="0">
                <a:solidFill>
                  <a:schemeClr val="lt1"/>
                </a:solidFill>
                <a:latin typeface="Questrial"/>
                <a:ea typeface="Questrial"/>
                <a:cs typeface="Questrial"/>
                <a:sym typeface="Questrial"/>
              </a:rPr>
              <a:t> Digital Age’, </a:t>
            </a:r>
            <a:r>
              <a:rPr lang="de-AT" sz="800" b="0" i="0" u="none" strike="noStrike" cap="none" dirty="0" err="1">
                <a:solidFill>
                  <a:schemeClr val="lt1"/>
                </a:solidFill>
                <a:latin typeface="Questrial"/>
                <a:ea typeface="Questrial"/>
                <a:cs typeface="Questrial"/>
                <a:sym typeface="Questrial"/>
              </a:rPr>
              <a:t>Barna</a:t>
            </a:r>
            <a:r>
              <a:rPr lang="de-AT" sz="800" b="0" i="0" u="none" strike="noStrike" cap="none" dirty="0">
                <a:solidFill>
                  <a:schemeClr val="lt1"/>
                </a:solidFill>
                <a:latin typeface="Questrial"/>
                <a:ea typeface="Questrial"/>
                <a:cs typeface="Questrial"/>
                <a:sym typeface="Questrial"/>
              </a:rPr>
              <a:t> </a:t>
            </a:r>
            <a:r>
              <a:rPr lang="de-AT" sz="800" b="0" i="0" u="none" strike="noStrike" cap="none" dirty="0" err="1">
                <a:solidFill>
                  <a:schemeClr val="lt1"/>
                </a:solidFill>
                <a:latin typeface="Questrial"/>
                <a:ea typeface="Questrial"/>
                <a:cs typeface="Questrial"/>
                <a:sym typeface="Questrial"/>
              </a:rPr>
              <a:t>with</a:t>
            </a:r>
            <a:r>
              <a:rPr lang="de-AT" sz="800" b="0" i="0" u="none" strike="noStrike" cap="none" dirty="0">
                <a:solidFill>
                  <a:schemeClr val="lt1"/>
                </a:solidFill>
                <a:latin typeface="Questrial"/>
                <a:ea typeface="Questrial"/>
                <a:cs typeface="Questrial"/>
                <a:sym typeface="Questrial"/>
              </a:rPr>
              <a:t> </a:t>
            </a:r>
            <a:r>
              <a:rPr lang="de-AT" sz="800" b="0" i="0" u="none" strike="noStrike" cap="none" dirty="0" err="1">
                <a:solidFill>
                  <a:schemeClr val="lt1"/>
                </a:solidFill>
                <a:latin typeface="Questrial"/>
                <a:ea typeface="Questrial"/>
                <a:cs typeface="Questrial"/>
                <a:sym typeface="Questrial"/>
              </a:rPr>
              <a:t>Lutheran</a:t>
            </a:r>
            <a:r>
              <a:rPr lang="de-AT" sz="800" b="0" i="0" u="none" strike="noStrike" cap="none" dirty="0">
                <a:solidFill>
                  <a:schemeClr val="lt1"/>
                </a:solidFill>
                <a:latin typeface="Questrial"/>
                <a:ea typeface="Questrial"/>
                <a:cs typeface="Questrial"/>
                <a:sym typeface="Questrial"/>
              </a:rPr>
              <a:t> Hour </a:t>
            </a:r>
            <a:r>
              <a:rPr lang="de-AT" sz="800" b="0" i="0" u="none" strike="noStrike" cap="none" dirty="0" err="1">
                <a:solidFill>
                  <a:schemeClr val="lt1"/>
                </a:solidFill>
                <a:latin typeface="Questrial"/>
                <a:ea typeface="Questrial"/>
                <a:cs typeface="Questrial"/>
                <a:sym typeface="Questrial"/>
              </a:rPr>
              <a:t>Ministries</a:t>
            </a:r>
            <a:r>
              <a:rPr lang="de-AT" sz="800" b="0" i="0" u="none" strike="noStrike" cap="none" dirty="0">
                <a:solidFill>
                  <a:schemeClr val="lt1"/>
                </a:solidFill>
                <a:latin typeface="Questrial"/>
                <a:ea typeface="Questrial"/>
                <a:cs typeface="Questrial"/>
                <a:sym typeface="Questrial"/>
              </a:rPr>
              <a:t>, 2018</a:t>
            </a:r>
            <a:endParaRPr sz="800" b="0" i="0" u="none" strike="noStrike" cap="none" dirty="0">
              <a:solidFill>
                <a:schemeClr val="lt1"/>
              </a:solidFill>
              <a:latin typeface="Questrial"/>
              <a:ea typeface="Questrial"/>
              <a:cs typeface="Questrial"/>
              <a:sym typeface="Questrial"/>
            </a:endParaRPr>
          </a:p>
        </p:txBody>
      </p:sp>
      <p:pic>
        <p:nvPicPr>
          <p:cNvPr id="9" name="Grafik 8" descr="Ein Bild, das Objekt, Licht enthält.&#10;&#10;Automatisch generierte Beschreibung">
            <a:extLst>
              <a:ext uri="{FF2B5EF4-FFF2-40B4-BE49-F238E27FC236}">
                <a16:creationId xmlns:a16="http://schemas.microsoft.com/office/drawing/2014/main" id="{F5BCD1EE-33EF-4FBA-99F7-80AF8FBAB55F}"/>
              </a:ext>
            </a:extLst>
          </p:cNvPr>
          <p:cNvPicPr>
            <a:picLocks noChangeAspect="1"/>
          </p:cNvPicPr>
          <p:nvPr/>
        </p:nvPicPr>
        <p:blipFill>
          <a:blip r:embed="rId6"/>
          <a:stretch>
            <a:fillRect/>
          </a:stretch>
        </p:blipFill>
        <p:spPr>
          <a:xfrm>
            <a:off x="8011781" y="4091552"/>
            <a:ext cx="885991" cy="8164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53" name="Google Shape;153;p6" descr="Image"/>
          <p:cNvPicPr preferRelativeResize="0"/>
          <p:nvPr/>
        </p:nvPicPr>
        <p:blipFill rotWithShape="1">
          <a:blip r:embed="rId4">
            <a:alphaModFix amt="63844"/>
          </a:blip>
          <a:srcRect/>
          <a:stretch/>
        </p:blipFill>
        <p:spPr>
          <a:xfrm>
            <a:off x="-116911" y="-123838"/>
            <a:ext cx="9560036" cy="5391176"/>
          </a:xfrm>
          <a:prstGeom prst="rect">
            <a:avLst/>
          </a:prstGeom>
          <a:noFill/>
          <a:ln>
            <a:noFill/>
          </a:ln>
        </p:spPr>
      </p:pic>
      <p:sp>
        <p:nvSpPr>
          <p:cNvPr id="155" name="Google Shape;155;p6"/>
          <p:cNvSpPr txBox="1"/>
          <p:nvPr/>
        </p:nvSpPr>
        <p:spPr>
          <a:xfrm>
            <a:off x="223265" y="2049645"/>
            <a:ext cx="9037646" cy="2618409"/>
          </a:xfrm>
          <a:prstGeom prst="rect">
            <a:avLst/>
          </a:prstGeom>
          <a:noFill/>
          <a:ln>
            <a:noFill/>
          </a:ln>
        </p:spPr>
        <p:txBody>
          <a:bodyPr spcFirstLastPara="1" wrap="square" lIns="28575" tIns="28575" rIns="28575" bIns="28575" anchor="ctr" anchorCtr="0">
            <a:spAutoFit/>
          </a:bodyPr>
          <a:lstStyle/>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Eine Art von </a:t>
            </a:r>
            <a:r>
              <a:rPr lang="de-AT" sz="3200" b="1">
                <a:solidFill>
                  <a:srgbClr val="FFFFFF"/>
                </a:solidFill>
                <a:latin typeface="Questrial"/>
                <a:ea typeface="Questrial"/>
                <a:cs typeface="Questrial"/>
                <a:sym typeface="Questrial"/>
              </a:rPr>
              <a:t>Gleichgültigkeit</a:t>
            </a:r>
            <a:endParaRPr/>
          </a:p>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Dass sie nicht qualifiziert dafür sind</a:t>
            </a:r>
            <a:endParaRPr/>
          </a:p>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Dass der Glaube etwas Privates ist, </a:t>
            </a:r>
            <a:br>
              <a:rPr lang="de-AT" sz="3200" b="1" i="0" u="none" strike="noStrike" cap="none">
                <a:solidFill>
                  <a:srgbClr val="FFFFFF"/>
                </a:solidFill>
                <a:latin typeface="Questrial"/>
                <a:ea typeface="Questrial"/>
                <a:cs typeface="Questrial"/>
                <a:sym typeface="Questrial"/>
              </a:rPr>
            </a:br>
            <a:r>
              <a:rPr lang="de-AT" sz="3200" b="1" i="0" u="none" strike="noStrike" cap="none">
                <a:solidFill>
                  <a:srgbClr val="FFFFFF"/>
                </a:solidFill>
                <a:latin typeface="Questrial"/>
                <a:ea typeface="Questrial"/>
                <a:cs typeface="Questrial"/>
                <a:sym typeface="Questrial"/>
              </a:rPr>
              <a:t>nichts, das mit Gemeinschaft zu tun hat</a:t>
            </a:r>
            <a:endParaRPr sz="800" b="0" i="0" u="none" strike="noStrike" cap="none">
              <a:solidFill>
                <a:srgbClr val="000000"/>
              </a:solidFill>
              <a:latin typeface="Helvetica Neue"/>
              <a:ea typeface="Helvetica Neue"/>
              <a:cs typeface="Helvetica Neue"/>
              <a:sym typeface="Helvetica Neue"/>
            </a:endParaRPr>
          </a:p>
        </p:txBody>
      </p:sp>
      <p:sp>
        <p:nvSpPr>
          <p:cNvPr id="157" name="Google Shape;157;p6"/>
          <p:cNvSpPr txBox="1"/>
          <p:nvPr/>
        </p:nvSpPr>
        <p:spPr>
          <a:xfrm>
            <a:off x="680971" y="688806"/>
            <a:ext cx="4627299" cy="1141082"/>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3200"/>
              <a:buFont typeface="Questrial"/>
              <a:buNone/>
            </a:pPr>
            <a:r>
              <a:rPr lang="de-AT" sz="3200" b="0" i="0" u="none" strike="noStrike" cap="none">
                <a:solidFill>
                  <a:schemeClr val="lt1"/>
                </a:solidFill>
                <a:latin typeface="Questrial"/>
                <a:ea typeface="Questrial"/>
                <a:cs typeface="Questrial"/>
                <a:sym typeface="Questrial"/>
              </a:rPr>
              <a:t>Viele Christen fühlen…</a:t>
            </a:r>
            <a:endParaRPr sz="3200" b="0" i="0" u="none" strike="noStrike" cap="none">
              <a:solidFill>
                <a:schemeClr val="lt1"/>
              </a:solidFill>
              <a:latin typeface="Questrial"/>
              <a:ea typeface="Questrial"/>
              <a:cs typeface="Questrial"/>
              <a:sym typeface="Questrial"/>
            </a:endParaRPr>
          </a:p>
        </p:txBody>
      </p:sp>
      <p:sp>
        <p:nvSpPr>
          <p:cNvPr id="158" name="Google Shape;158;p6"/>
          <p:cNvSpPr txBox="1"/>
          <p:nvPr/>
        </p:nvSpPr>
        <p:spPr>
          <a:xfrm>
            <a:off x="404690" y="201592"/>
            <a:ext cx="4942800" cy="334800"/>
          </a:xfrm>
          <a:prstGeom prst="rect">
            <a:avLst/>
          </a:prstGeom>
          <a:noFill/>
          <a:ln>
            <a:noFill/>
          </a:ln>
        </p:spPr>
        <p:txBody>
          <a:bodyPr spcFirstLastPara="1" wrap="square" lIns="28575" tIns="28575" rIns="28575" bIns="28575" anchor="ctr" anchorCtr="0">
            <a:no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pic>
        <p:nvPicPr>
          <p:cNvPr id="12" name="Grafik 11" descr="Ein Bild, das Objekt, Licht enthält.&#10;&#10;Automatisch generierte Beschreibung">
            <a:extLst>
              <a:ext uri="{FF2B5EF4-FFF2-40B4-BE49-F238E27FC236}">
                <a16:creationId xmlns:a16="http://schemas.microsoft.com/office/drawing/2014/main" id="{D762FEE4-98DE-4FC5-BC40-BCC9507EA9B0}"/>
              </a:ext>
            </a:extLst>
          </p:cNvPr>
          <p:cNvPicPr>
            <a:picLocks noChangeAspect="1"/>
          </p:cNvPicPr>
          <p:nvPr/>
        </p:nvPicPr>
        <p:blipFill>
          <a:blip r:embed="rId5"/>
          <a:stretch>
            <a:fillRect/>
          </a:stretch>
        </p:blipFill>
        <p:spPr>
          <a:xfrm>
            <a:off x="8011781" y="4091552"/>
            <a:ext cx="885991" cy="816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7"/>
          <p:cNvSpPr txBox="1"/>
          <p:nvPr/>
        </p:nvSpPr>
        <p:spPr>
          <a:xfrm>
            <a:off x="638486" y="1881604"/>
            <a:ext cx="1490793"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p:txBody>
      </p:sp>
      <p:sp>
        <p:nvSpPr>
          <p:cNvPr id="165" name="Google Shape;165;p7"/>
          <p:cNvSpPr txBox="1"/>
          <p:nvPr/>
        </p:nvSpPr>
        <p:spPr>
          <a:xfrm>
            <a:off x="2180650" y="1907450"/>
            <a:ext cx="2350200" cy="19266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Beziehung</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Gastgeber</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Helfer</a:t>
            </a:r>
            <a:endParaRPr sz="800" b="0" i="0" u="none" strike="noStrike" cap="none">
              <a:solidFill>
                <a:srgbClr val="000000"/>
              </a:solidFill>
              <a:latin typeface="Helvetica Neue"/>
              <a:ea typeface="Helvetica Neue"/>
              <a:cs typeface="Helvetica Neue"/>
              <a:sym typeface="Helvetica Neue"/>
            </a:endParaRPr>
          </a:p>
        </p:txBody>
      </p:sp>
      <p:sp>
        <p:nvSpPr>
          <p:cNvPr id="166" name="Google Shape;166;p7"/>
          <p:cNvSpPr/>
          <p:nvPr/>
        </p:nvSpPr>
        <p:spPr>
          <a:xfrm>
            <a:off x="6456947" y="4965032"/>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
        <p:nvSpPr>
          <p:cNvPr id="167" name="Google Shape;167;p7"/>
          <p:cNvSpPr/>
          <p:nvPr/>
        </p:nvSpPr>
        <p:spPr>
          <a:xfrm>
            <a:off x="232610" y="4979068"/>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pic>
        <p:nvPicPr>
          <p:cNvPr id="8" name="Grafik 7">
            <a:extLst>
              <a:ext uri="{FF2B5EF4-FFF2-40B4-BE49-F238E27FC236}">
                <a16:creationId xmlns:a16="http://schemas.microsoft.com/office/drawing/2014/main" id="{A138D708-22BE-49C9-9732-BF2A48CE99E1}"/>
              </a:ext>
            </a:extLst>
          </p:cNvPr>
          <p:cNvPicPr>
            <a:picLocks noChangeAspect="1"/>
          </p:cNvPicPr>
          <p:nvPr/>
        </p:nvPicPr>
        <p:blipFill>
          <a:blip r:embed="rId3">
            <a:alphaModFix amt="74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8"/>
          <p:cNvSpPr txBox="1"/>
          <p:nvPr/>
        </p:nvSpPr>
        <p:spPr>
          <a:xfrm>
            <a:off x="679740" y="1881604"/>
            <a:ext cx="3244478"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Gemeinsames</a:t>
            </a:r>
            <a:r>
              <a:rPr lang="de-AT" sz="3200" b="1" i="0" u="none" strike="noStrike" cap="none">
                <a:solidFill>
                  <a:srgbClr val="DA322A"/>
                </a:solidFill>
                <a:latin typeface="Questrial"/>
                <a:ea typeface="Questrial"/>
                <a:cs typeface="Questrial"/>
                <a:sym typeface="Questrial"/>
              </a:rPr>
              <a:t> </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Ein spannender</a:t>
            </a:r>
            <a:endParaRPr sz="800" b="0" i="0" u="none" strike="noStrike" cap="none">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Offener</a:t>
            </a:r>
            <a:endParaRPr sz="800" b="0" i="0" u="none" strike="noStrike" cap="none">
              <a:solidFill>
                <a:srgbClr val="E06666"/>
              </a:solidFill>
              <a:latin typeface="Helvetica Neue"/>
              <a:ea typeface="Helvetica Neue"/>
              <a:cs typeface="Helvetica Neue"/>
              <a:sym typeface="Helvetica Neue"/>
            </a:endParaRPr>
          </a:p>
        </p:txBody>
      </p:sp>
      <p:sp>
        <p:nvSpPr>
          <p:cNvPr id="174" name="Google Shape;174;p8"/>
          <p:cNvSpPr txBox="1"/>
          <p:nvPr/>
        </p:nvSpPr>
        <p:spPr>
          <a:xfrm>
            <a:off x="3600131" y="1911665"/>
            <a:ext cx="1264770" cy="63126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Essen</a:t>
            </a:r>
            <a:endParaRPr sz="3200" b="1" i="0" u="none" strike="noStrike" cap="none">
              <a:solidFill>
                <a:srgbClr val="DA322A"/>
              </a:solidFill>
              <a:latin typeface="Questrial"/>
              <a:ea typeface="Questrial"/>
              <a:cs typeface="Questrial"/>
              <a:sym typeface="Questrial"/>
            </a:endParaRPr>
          </a:p>
        </p:txBody>
      </p:sp>
      <p:sp>
        <p:nvSpPr>
          <p:cNvPr id="175" name="Google Shape;175;p8"/>
          <p:cNvSpPr txBox="1"/>
          <p:nvPr/>
        </p:nvSpPr>
        <p:spPr>
          <a:xfrm>
            <a:off x="3889091" y="2542928"/>
            <a:ext cx="1432921" cy="69788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Input</a:t>
            </a:r>
            <a:endParaRPr sz="3200" b="1" i="0" u="none" strike="noStrike" cap="none">
              <a:solidFill>
                <a:srgbClr val="DA322A"/>
              </a:solidFill>
              <a:latin typeface="Questrial"/>
              <a:ea typeface="Questrial"/>
              <a:cs typeface="Questrial"/>
              <a:sym typeface="Questrial"/>
            </a:endParaRPr>
          </a:p>
        </p:txBody>
      </p:sp>
      <p:sp>
        <p:nvSpPr>
          <p:cNvPr id="176" name="Google Shape;176;p8"/>
          <p:cNvSpPr txBox="1"/>
          <p:nvPr/>
        </p:nvSpPr>
        <p:spPr>
          <a:xfrm>
            <a:off x="2622154" y="3208149"/>
            <a:ext cx="2151230" cy="63126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Austausch</a:t>
            </a:r>
            <a:endParaRPr sz="3200" b="1" i="0" u="none" strike="noStrike" cap="none">
              <a:solidFill>
                <a:srgbClr val="DA322A"/>
              </a:solidFill>
              <a:latin typeface="Questrial"/>
              <a:ea typeface="Questrial"/>
              <a:cs typeface="Questrial"/>
              <a:sym typeface="Questrial"/>
            </a:endParaRPr>
          </a:p>
        </p:txBody>
      </p:sp>
      <p:sp>
        <p:nvSpPr>
          <p:cNvPr id="177" name="Google Shape;177;p8"/>
          <p:cNvSpPr txBox="1"/>
          <p:nvPr/>
        </p:nvSpPr>
        <p:spPr>
          <a:xfrm>
            <a:off x="679740" y="517937"/>
            <a:ext cx="5370186" cy="69788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0" i="0" u="none" strike="noStrike" cap="none" dirty="0">
                <a:solidFill>
                  <a:srgbClr val="DA322A"/>
                </a:solidFill>
                <a:latin typeface="Questrial"/>
                <a:ea typeface="Questrial"/>
                <a:cs typeface="Questrial"/>
                <a:sym typeface="Questrial"/>
              </a:rPr>
              <a:t>Die Alphalive Erfahrung …</a:t>
            </a:r>
            <a:endParaRPr sz="3200" b="0" i="0" u="none" strike="noStrike" cap="none" dirty="0">
              <a:solidFill>
                <a:srgbClr val="DA322A"/>
              </a:solidFill>
              <a:latin typeface="Questrial"/>
              <a:ea typeface="Questrial"/>
              <a:cs typeface="Questrial"/>
              <a:sym typeface="Questrial"/>
            </a:endParaRPr>
          </a:p>
        </p:txBody>
      </p:sp>
      <p:sp>
        <p:nvSpPr>
          <p:cNvPr id="178" name="Google Shape;178;p8"/>
          <p:cNvSpPr/>
          <p:nvPr/>
        </p:nvSpPr>
        <p:spPr>
          <a:xfrm>
            <a:off x="6456947" y="4965032"/>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
        <p:nvSpPr>
          <p:cNvPr id="179" name="Google Shape;179;p8"/>
          <p:cNvSpPr/>
          <p:nvPr/>
        </p:nvSpPr>
        <p:spPr>
          <a:xfrm>
            <a:off x="200526" y="4898461"/>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pic>
        <p:nvPicPr>
          <p:cNvPr id="10" name="Grafik 9">
            <a:extLst>
              <a:ext uri="{FF2B5EF4-FFF2-40B4-BE49-F238E27FC236}">
                <a16:creationId xmlns:a16="http://schemas.microsoft.com/office/drawing/2014/main" id="{CBCE6695-6325-4E3E-88BD-E346248DD4C0}"/>
              </a:ext>
            </a:extLst>
          </p:cNvPr>
          <p:cNvPicPr>
            <a:picLocks noChangeAspect="1"/>
          </p:cNvPicPr>
          <p:nvPr/>
        </p:nvPicPr>
        <p:blipFill>
          <a:blip r:embed="rId3">
            <a:alphaModFix amt="74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8029981" y="4103147"/>
            <a:ext cx="872540" cy="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9"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85" name="Google Shape;185;p9" descr="Image"/>
          <p:cNvPicPr preferRelativeResize="0"/>
          <p:nvPr/>
        </p:nvPicPr>
        <p:blipFill rotWithShape="1">
          <a:blip r:embed="rId4">
            <a:alphaModFix amt="63844"/>
          </a:blip>
          <a:srcRect/>
          <a:stretch/>
        </p:blipFill>
        <p:spPr>
          <a:xfrm>
            <a:off x="-3895" y="-123838"/>
            <a:ext cx="9560036" cy="5391176"/>
          </a:xfrm>
          <a:prstGeom prst="rect">
            <a:avLst/>
          </a:prstGeom>
          <a:noFill/>
          <a:ln>
            <a:noFill/>
          </a:ln>
        </p:spPr>
      </p:pic>
      <p:pic>
        <p:nvPicPr>
          <p:cNvPr id="186" name="Google Shape;186;p9"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88" name="Google Shape;188;p9"/>
          <p:cNvSpPr txBox="1"/>
          <p:nvPr/>
        </p:nvSpPr>
        <p:spPr>
          <a:xfrm>
            <a:off x="152250" y="226530"/>
            <a:ext cx="3740632" cy="334707"/>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Die Kraft der Evangelisation</a:t>
            </a:r>
            <a:endParaRPr sz="2000" b="1" i="0" u="none" strike="noStrike" cap="none">
              <a:solidFill>
                <a:srgbClr val="FFFFFF"/>
              </a:solidFill>
              <a:latin typeface="Questrial"/>
              <a:ea typeface="Questrial"/>
              <a:cs typeface="Questrial"/>
              <a:sym typeface="Questrial"/>
            </a:endParaRPr>
          </a:p>
        </p:txBody>
      </p:sp>
      <p:sp>
        <p:nvSpPr>
          <p:cNvPr id="189" name="Google Shape;189;p9"/>
          <p:cNvSpPr txBox="1"/>
          <p:nvPr/>
        </p:nvSpPr>
        <p:spPr>
          <a:xfrm>
            <a:off x="685697" y="2130236"/>
            <a:ext cx="9037646"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Die Mehrzahl der Gäste kommt zu Alphalive,</a:t>
            </a:r>
            <a:br>
              <a:rPr lang="de-AT" sz="3200" b="1" dirty="0">
                <a:solidFill>
                  <a:srgbClr val="FFFFFF"/>
                </a:solidFill>
                <a:latin typeface="Questrial"/>
                <a:ea typeface="Questrial"/>
                <a:cs typeface="Questrial"/>
                <a:sym typeface="Questrial"/>
              </a:rPr>
            </a:br>
            <a:r>
              <a:rPr lang="de-AT" sz="3200" b="1" i="0" u="none" strike="noStrike" cap="none" dirty="0">
                <a:solidFill>
                  <a:srgbClr val="FFFFFF"/>
                </a:solidFill>
                <a:latin typeface="Questrial"/>
                <a:ea typeface="Questrial"/>
                <a:cs typeface="Questrial"/>
                <a:sym typeface="Questrial"/>
              </a:rPr>
              <a:t>weil</a:t>
            </a:r>
            <a:r>
              <a:rPr lang="de-AT" sz="3200" b="1" dirty="0">
                <a:solidFill>
                  <a:srgbClr val="FFFFFF"/>
                </a:solidFill>
                <a:latin typeface="Questrial"/>
                <a:ea typeface="Questrial"/>
                <a:cs typeface="Questrial"/>
                <a:sym typeface="Questrial"/>
              </a:rPr>
              <a:t> </a:t>
            </a:r>
            <a:r>
              <a:rPr lang="de-AT" sz="3200" b="1" i="0" u="none" strike="noStrike" cap="none" dirty="0">
                <a:solidFill>
                  <a:srgbClr val="FFFFFF"/>
                </a:solidFill>
                <a:latin typeface="Questrial"/>
                <a:ea typeface="Questrial"/>
                <a:cs typeface="Questrial"/>
                <a:sym typeface="Questrial"/>
              </a:rPr>
              <a:t>sie von einer Person</a:t>
            </a:r>
            <a:r>
              <a:rPr lang="de-AT" sz="3200" b="1" dirty="0">
                <a:solidFill>
                  <a:srgbClr val="FFFFFF"/>
                </a:solidFill>
                <a:latin typeface="Questrial"/>
                <a:ea typeface="Questrial"/>
                <a:cs typeface="Questrial"/>
                <a:sym typeface="Questrial"/>
              </a:rPr>
              <a:t> aus ihrem Umfeld</a:t>
            </a:r>
            <a:br>
              <a:rPr lang="de-AT" sz="3200" b="1" dirty="0">
                <a:solidFill>
                  <a:srgbClr val="FFFFFF"/>
                </a:solidFill>
                <a:latin typeface="Questrial"/>
                <a:ea typeface="Questrial"/>
                <a:cs typeface="Questrial"/>
                <a:sym typeface="Questrial"/>
              </a:rPr>
            </a:br>
            <a:r>
              <a:rPr lang="de-AT" sz="3200" b="1" i="0" u="none" strike="noStrike" cap="none" dirty="0">
                <a:solidFill>
                  <a:srgbClr val="FFFFFF"/>
                </a:solidFill>
                <a:latin typeface="Questrial"/>
                <a:ea typeface="Questrial"/>
                <a:cs typeface="Questrial"/>
                <a:sym typeface="Questrial"/>
              </a:rPr>
              <a:t>persönlich eingeladen wurde.</a:t>
            </a:r>
            <a:endParaRPr dirty="0"/>
          </a:p>
        </p:txBody>
      </p:sp>
      <p:sp>
        <p:nvSpPr>
          <p:cNvPr id="190" name="Google Shape;190;p9"/>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dirty="0">
                <a:solidFill>
                  <a:schemeClr val="lt1"/>
                </a:solidFill>
                <a:latin typeface="Questrial"/>
                <a:ea typeface="Questrial"/>
                <a:cs typeface="Questrial"/>
                <a:sym typeface="Questrial"/>
              </a:rPr>
              <a:t>Quell</a:t>
            </a:r>
            <a:r>
              <a:rPr lang="de-AT" sz="800" b="0" i="0" u="none" strike="noStrike" cap="none" dirty="0">
                <a:solidFill>
                  <a:schemeClr val="lt1"/>
                </a:solidFill>
                <a:latin typeface="Questrial"/>
                <a:ea typeface="Questrial"/>
                <a:cs typeface="Questrial"/>
                <a:sym typeface="Questrial"/>
              </a:rPr>
              <a:t>e: Alpha Global Study, </a:t>
            </a:r>
            <a:r>
              <a:rPr lang="de-AT" sz="800" b="0" i="0" u="none" strike="noStrike" cap="none" dirty="0" err="1">
                <a:solidFill>
                  <a:schemeClr val="lt1"/>
                </a:solidFill>
                <a:latin typeface="Questrial"/>
                <a:ea typeface="Questrial"/>
                <a:cs typeface="Questrial"/>
                <a:sym typeface="Questrial"/>
              </a:rPr>
              <a:t>Barna</a:t>
            </a:r>
            <a:r>
              <a:rPr lang="de-AT" sz="800" b="0" i="0" u="none" strike="noStrike" cap="none" dirty="0">
                <a:solidFill>
                  <a:schemeClr val="lt1"/>
                </a:solidFill>
                <a:latin typeface="Questrial"/>
                <a:ea typeface="Questrial"/>
                <a:cs typeface="Questrial"/>
                <a:sym typeface="Questrial"/>
              </a:rPr>
              <a:t> Group. 2018</a:t>
            </a:r>
            <a:endParaRPr sz="800" b="0" i="0" u="none" strike="noStrike" cap="none" dirty="0">
              <a:solidFill>
                <a:schemeClr val="lt1"/>
              </a:solidFill>
              <a:latin typeface="Questrial"/>
              <a:ea typeface="Questrial"/>
              <a:cs typeface="Questrial"/>
              <a:sym typeface="Questrial"/>
            </a:endParaRPr>
          </a:p>
        </p:txBody>
      </p:sp>
      <p:pic>
        <p:nvPicPr>
          <p:cNvPr id="10" name="Grafik 9" descr="Ein Bild, das Objekt, Licht enthält.&#10;&#10;Automatisch generierte Beschreibung">
            <a:extLst>
              <a:ext uri="{FF2B5EF4-FFF2-40B4-BE49-F238E27FC236}">
                <a16:creationId xmlns:a16="http://schemas.microsoft.com/office/drawing/2014/main" id="{2907D3EF-872C-4855-B2FB-8380812A4820}"/>
              </a:ext>
            </a:extLst>
          </p:cNvPr>
          <p:cNvPicPr>
            <a:picLocks noChangeAspect="1"/>
          </p:cNvPicPr>
          <p:nvPr/>
        </p:nvPicPr>
        <p:blipFill>
          <a:blip r:embed="rId6"/>
          <a:stretch>
            <a:fillRect/>
          </a:stretch>
        </p:blipFill>
        <p:spPr>
          <a:xfrm>
            <a:off x="8011781" y="4091552"/>
            <a:ext cx="885991" cy="816419"/>
          </a:xfrm>
          <a:prstGeom prst="rect">
            <a:avLst/>
          </a:prstGeom>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Bildschirmpräsentation (16:9)</PresentationFormat>
  <Paragraphs>204</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Times New Roman</vt:lpstr>
      <vt:lpstr>Helvetica Neue</vt:lpstr>
      <vt:lpstr>Arial</vt:lpstr>
      <vt:lpstr>Questrial</vt:lpstr>
      <vt:lpstr>Helvetica Neue Light</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Haxhimurati Florina</dc:creator>
  <cp:lastModifiedBy>Florina Haxhimurati</cp:lastModifiedBy>
  <cp:revision>10</cp:revision>
  <dcterms:modified xsi:type="dcterms:W3CDTF">2020-09-16T20:35:27Z</dcterms:modified>
</cp:coreProperties>
</file>